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handoutMasterIdLst>
    <p:handoutMasterId r:id="rId40"/>
  </p:handoutMasterIdLst>
  <p:sldIdLst>
    <p:sldId id="333" r:id="rId2"/>
    <p:sldId id="261" r:id="rId3"/>
    <p:sldId id="321" r:id="rId4"/>
    <p:sldId id="274" r:id="rId5"/>
    <p:sldId id="262" r:id="rId6"/>
    <p:sldId id="334" r:id="rId7"/>
    <p:sldId id="278" r:id="rId8"/>
    <p:sldId id="303" r:id="rId9"/>
    <p:sldId id="323" r:id="rId10"/>
    <p:sldId id="325" r:id="rId11"/>
    <p:sldId id="280" r:id="rId12"/>
    <p:sldId id="309" r:id="rId13"/>
    <p:sldId id="310" r:id="rId14"/>
    <p:sldId id="279" r:id="rId15"/>
    <p:sldId id="301" r:id="rId16"/>
    <p:sldId id="302" r:id="rId17"/>
    <p:sldId id="319" r:id="rId18"/>
    <p:sldId id="312" r:id="rId19"/>
    <p:sldId id="281" r:id="rId20"/>
    <p:sldId id="327" r:id="rId21"/>
    <p:sldId id="329" r:id="rId22"/>
    <p:sldId id="282" r:id="rId23"/>
    <p:sldId id="320" r:id="rId24"/>
    <p:sldId id="330" r:id="rId25"/>
    <p:sldId id="304" r:id="rId26"/>
    <p:sldId id="305" r:id="rId27"/>
    <p:sldId id="315" r:id="rId28"/>
    <p:sldId id="283" r:id="rId29"/>
    <p:sldId id="265" r:id="rId30"/>
    <p:sldId id="331" r:id="rId31"/>
    <p:sldId id="267" r:id="rId32"/>
    <p:sldId id="268" r:id="rId33"/>
    <p:sldId id="269" r:id="rId34"/>
    <p:sldId id="336" r:id="rId35"/>
    <p:sldId id="270" r:id="rId36"/>
    <p:sldId id="285" r:id="rId37"/>
    <p:sldId id="288" r:id="rId38"/>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C2C2"/>
    <a:srgbClr val="CECECE"/>
    <a:srgbClr val="CD0C40"/>
    <a:srgbClr val="A80C34"/>
    <a:srgbClr val="131C4D"/>
    <a:srgbClr val="FFFF66"/>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599" autoAdjust="0"/>
  </p:normalViewPr>
  <p:slideViewPr>
    <p:cSldViewPr>
      <p:cViewPr varScale="1">
        <p:scale>
          <a:sx n="106" d="100"/>
          <a:sy n="106" d="100"/>
        </p:scale>
        <p:origin x="1800" y="16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00" d="100"/>
        <a:sy n="100" d="100"/>
      </p:scale>
      <p:origin x="0" y="0"/>
    </p:cViewPr>
  </p:notesTextViewPr>
  <p:sorterViewPr>
    <p:cViewPr>
      <p:scale>
        <a:sx n="75" d="100"/>
        <a:sy n="75" d="100"/>
      </p:scale>
      <p:origin x="0" y="1296"/>
    </p:cViewPr>
  </p:sorterViewPr>
  <p:notesViewPr>
    <p:cSldViewPr>
      <p:cViewPr varScale="1">
        <p:scale>
          <a:sx n="52" d="100"/>
          <a:sy n="52" d="100"/>
        </p:scale>
        <p:origin x="-178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1" Type="http://schemas.openxmlformats.org/officeDocument/2006/relationships/slide" Target="slides/slide31.xml"/><Relationship Id="rId12" Type="http://schemas.openxmlformats.org/officeDocument/2006/relationships/slide" Target="slides/slide32.xml"/><Relationship Id="rId13" Type="http://schemas.openxmlformats.org/officeDocument/2006/relationships/slide" Target="slides/slide33.xml"/><Relationship Id="rId14" Type="http://schemas.openxmlformats.org/officeDocument/2006/relationships/slide" Target="slides/slide35.xml"/><Relationship Id="rId1" Type="http://schemas.openxmlformats.org/officeDocument/2006/relationships/slide" Target="slides/slide2.xml"/><Relationship Id="rId2" Type="http://schemas.openxmlformats.org/officeDocument/2006/relationships/slide" Target="slides/slide4.xml"/><Relationship Id="rId3" Type="http://schemas.openxmlformats.org/officeDocument/2006/relationships/slide" Target="slides/slide5.xml"/><Relationship Id="rId4" Type="http://schemas.openxmlformats.org/officeDocument/2006/relationships/slide" Target="slides/slide17.xml"/><Relationship Id="rId5" Type="http://schemas.openxmlformats.org/officeDocument/2006/relationships/slide" Target="slides/slide22.xml"/><Relationship Id="rId6" Type="http://schemas.openxmlformats.org/officeDocument/2006/relationships/slide" Target="slides/slide23.xml"/><Relationship Id="rId7" Type="http://schemas.openxmlformats.org/officeDocument/2006/relationships/slide" Target="slides/slide24.xml"/><Relationship Id="rId8" Type="http://schemas.openxmlformats.org/officeDocument/2006/relationships/slide" Target="slides/slide28.xml"/><Relationship Id="rId9" Type="http://schemas.openxmlformats.org/officeDocument/2006/relationships/slide" Target="slides/slide29.xml"/><Relationship Id="rId10"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177" tIns="46589" rIns="93177" bIns="46589" numCol="1" anchor="t" anchorCtr="0" compatLnSpc="1">
            <a:prstTxWarp prst="textNoShape">
              <a:avLst/>
            </a:prstTxWarp>
          </a:bodyPr>
          <a:lstStyle>
            <a:lvl1pPr algn="l" defTabSz="931863">
              <a:defRPr sz="1200"/>
            </a:lvl1pPr>
          </a:lstStyle>
          <a:p>
            <a:endParaRPr lang="en-US" altLang="x-none"/>
          </a:p>
        </p:txBody>
      </p:sp>
      <p:sp>
        <p:nvSpPr>
          <p:cNvPr id="41987"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ltLang="x-none"/>
          </a:p>
        </p:txBody>
      </p:sp>
      <p:sp>
        <p:nvSpPr>
          <p:cNvPr id="41988"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177" tIns="46589" rIns="93177" bIns="46589" numCol="1" anchor="b" anchorCtr="0" compatLnSpc="1">
            <a:prstTxWarp prst="textNoShape">
              <a:avLst/>
            </a:prstTxWarp>
          </a:bodyPr>
          <a:lstStyle>
            <a:lvl1pPr algn="l" defTabSz="931863">
              <a:defRPr sz="1200"/>
            </a:lvl1pPr>
          </a:lstStyle>
          <a:p>
            <a:endParaRPr lang="en-US" altLang="x-none"/>
          </a:p>
        </p:txBody>
      </p:sp>
      <p:sp>
        <p:nvSpPr>
          <p:cNvPr id="41989"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177" tIns="46589" rIns="93177" bIns="46589" numCol="1" anchor="b" anchorCtr="0" compatLnSpc="1">
            <a:prstTxWarp prst="textNoShape">
              <a:avLst/>
            </a:prstTxWarp>
          </a:bodyPr>
          <a:lstStyle>
            <a:lvl1pPr algn="r" defTabSz="931863">
              <a:defRPr sz="1200"/>
            </a:lvl1pPr>
          </a:lstStyle>
          <a:p>
            <a:fld id="{21192B8F-C372-4147-8A76-1E74198DB4BD}" type="slidenum">
              <a:rPr lang="en-US" altLang="x-none"/>
              <a:pPr/>
              <a:t>‹#›</a:t>
            </a:fld>
            <a:endParaRPr lang="en-US" altLang="x-non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x-none"/>
          </a:p>
        </p:txBody>
      </p:sp>
      <p:sp>
        <p:nvSpPr>
          <p:cNvPr id="117763"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x-none"/>
          </a:p>
        </p:txBody>
      </p:sp>
      <p:sp>
        <p:nvSpPr>
          <p:cNvPr id="1177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17765"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17766"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x-none"/>
          </a:p>
        </p:txBody>
      </p:sp>
      <p:sp>
        <p:nvSpPr>
          <p:cNvPr id="117767"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01242F9B-E61A-BB40-A412-4E63FD3C9F68}" type="slidenum">
              <a:rPr lang="en-US" altLang="x-none"/>
              <a:pPr/>
              <a:t>‹#›</a:t>
            </a:fld>
            <a:endParaRPr lang="en-US" altLang="x-non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1314" name="Rectangle 2"/>
          <p:cNvSpPr>
            <a:spLocks noGrp="1" noChangeArrowheads="1"/>
          </p:cNvSpPr>
          <p:nvPr>
            <p:ph type="ctrTitle"/>
          </p:nvPr>
        </p:nvSpPr>
        <p:spPr>
          <a:xfrm>
            <a:off x="685800" y="2667000"/>
            <a:ext cx="7772400" cy="1752600"/>
          </a:xfrm>
        </p:spPr>
        <p:txBody>
          <a:bodyPr/>
          <a:lstStyle>
            <a:lvl1pPr algn="ctr">
              <a:defRPr/>
            </a:lvl1pPr>
          </a:lstStyle>
          <a:p>
            <a:pPr lvl="0"/>
            <a:r>
              <a:rPr lang="en-US" altLang="x-none" noProof="0" smtClean="0"/>
              <a:t>Click to edit Master title style</a:t>
            </a:r>
          </a:p>
        </p:txBody>
      </p:sp>
      <p:sp>
        <p:nvSpPr>
          <p:cNvPr id="141315" name="Rectangle 3"/>
          <p:cNvSpPr>
            <a:spLocks noGrp="1" noChangeArrowheads="1"/>
          </p:cNvSpPr>
          <p:nvPr>
            <p:ph type="subTitle" idx="1"/>
          </p:nvPr>
        </p:nvSpPr>
        <p:spPr>
          <a:xfrm>
            <a:off x="1371600" y="4572000"/>
            <a:ext cx="6400800" cy="1066800"/>
          </a:xfrm>
        </p:spPr>
        <p:txBody>
          <a:bodyPr/>
          <a:lstStyle>
            <a:lvl1pPr marL="0" indent="0" algn="ctr">
              <a:buFontTx/>
              <a:buNone/>
              <a:defRPr/>
            </a:lvl1pPr>
          </a:lstStyle>
          <a:p>
            <a:pPr lvl="0"/>
            <a:r>
              <a:rPr lang="en-US" altLang="x-none" noProof="0" smtClean="0"/>
              <a:t>Click to edit Master subtitle style</a:t>
            </a:r>
          </a:p>
        </p:txBody>
      </p:sp>
      <p:pic>
        <p:nvPicPr>
          <p:cNvPr id="141322" name="Picture 10" descr="USA Swimming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89275" y="228600"/>
            <a:ext cx="2967038" cy="2336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141322"/>
                                        </p:tgtEl>
                                        <p:attrNameLst>
                                          <p:attrName>style.visibility</p:attrName>
                                        </p:attrNameLst>
                                      </p:cBhvr>
                                      <p:to>
                                        <p:strVal val="visible"/>
                                      </p:to>
                                    </p:set>
                                    <p:anim calcmode="lin" valueType="num">
                                      <p:cBhvr>
                                        <p:cTn id="7" dur="3000" fill="hold"/>
                                        <p:tgtEl>
                                          <p:spTgt spid="141322"/>
                                        </p:tgtEl>
                                        <p:attrNameLst>
                                          <p:attrName>ppt_w</p:attrName>
                                        </p:attrNameLst>
                                      </p:cBhvr>
                                      <p:tavLst>
                                        <p:tav tm="0">
                                          <p:val>
                                            <p:fltVal val="0"/>
                                          </p:val>
                                        </p:tav>
                                        <p:tav tm="100000">
                                          <p:val>
                                            <p:strVal val="#ppt_w"/>
                                          </p:val>
                                        </p:tav>
                                      </p:tavLst>
                                    </p:anim>
                                    <p:anim calcmode="lin" valueType="num">
                                      <p:cBhvr>
                                        <p:cTn id="8" dur="3000" fill="hold"/>
                                        <p:tgtEl>
                                          <p:spTgt spid="141322"/>
                                        </p:tgtEl>
                                        <p:attrNameLst>
                                          <p:attrName>ppt_h</p:attrName>
                                        </p:attrNameLst>
                                      </p:cBhvr>
                                      <p:tavLst>
                                        <p:tav tm="0">
                                          <p:val>
                                            <p:fltVal val="0"/>
                                          </p:val>
                                        </p:tav>
                                        <p:tav tm="100000">
                                          <p:val>
                                            <p:strVal val="#ppt_h"/>
                                          </p:val>
                                        </p:tav>
                                      </p:tavLst>
                                    </p:anim>
                                    <p:animEffect transition="in" filter="fade">
                                      <p:cBhvr>
                                        <p:cTn id="9" dur="3000"/>
                                        <p:tgtEl>
                                          <p:spTgt spid="141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88F225A-3D64-144E-9E34-E88E3A3C5018}" type="slidenum">
              <a:rPr lang="en-US" altLang="x-none"/>
              <a:pPr/>
              <a:t>‹#›</a:t>
            </a:fld>
            <a:endParaRPr lang="en-US" altLang="x-none"/>
          </a:p>
        </p:txBody>
      </p:sp>
    </p:spTree>
    <p:extLst>
      <p:ext uri="{BB962C8B-B14F-4D97-AF65-F5344CB8AC3E}">
        <p14:creationId xmlns:p14="http://schemas.microsoft.com/office/powerpoint/2010/main" val="11529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23825"/>
            <a:ext cx="2114550" cy="6353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23825"/>
            <a:ext cx="6191250" cy="6353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A30F764-7408-3F4D-8E54-B5E98A138155}" type="slidenum">
              <a:rPr lang="en-US" altLang="x-none"/>
              <a:pPr/>
              <a:t>‹#›</a:t>
            </a:fld>
            <a:endParaRPr lang="en-US" altLang="x-none"/>
          </a:p>
        </p:txBody>
      </p:sp>
    </p:spTree>
    <p:extLst>
      <p:ext uri="{BB962C8B-B14F-4D97-AF65-F5344CB8AC3E}">
        <p14:creationId xmlns:p14="http://schemas.microsoft.com/office/powerpoint/2010/main" val="509753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243CA97-E9AC-0247-9FCD-1C9F81D6B4AC}" type="slidenum">
              <a:rPr lang="en-US" altLang="x-none"/>
              <a:pPr/>
              <a:t>‹#›</a:t>
            </a:fld>
            <a:endParaRPr lang="en-US" altLang="x-none"/>
          </a:p>
        </p:txBody>
      </p:sp>
    </p:spTree>
    <p:extLst>
      <p:ext uri="{BB962C8B-B14F-4D97-AF65-F5344CB8AC3E}">
        <p14:creationId xmlns:p14="http://schemas.microsoft.com/office/powerpoint/2010/main" val="1233805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021C2A3-CF14-0448-84ED-22F53AB70229}" type="slidenum">
              <a:rPr lang="en-US" altLang="x-none"/>
              <a:pPr/>
              <a:t>‹#›</a:t>
            </a:fld>
            <a:endParaRPr lang="en-US" altLang="x-none"/>
          </a:p>
        </p:txBody>
      </p:sp>
    </p:spTree>
    <p:extLst>
      <p:ext uri="{BB962C8B-B14F-4D97-AF65-F5344CB8AC3E}">
        <p14:creationId xmlns:p14="http://schemas.microsoft.com/office/powerpoint/2010/main" val="46727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524000"/>
            <a:ext cx="411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11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857BECDF-1F15-5145-B132-7C2D97CFAD50}" type="slidenum">
              <a:rPr lang="en-US" altLang="x-none"/>
              <a:pPr/>
              <a:t>‹#›</a:t>
            </a:fld>
            <a:endParaRPr lang="en-US" altLang="x-none"/>
          </a:p>
        </p:txBody>
      </p:sp>
    </p:spTree>
    <p:extLst>
      <p:ext uri="{BB962C8B-B14F-4D97-AF65-F5344CB8AC3E}">
        <p14:creationId xmlns:p14="http://schemas.microsoft.com/office/powerpoint/2010/main" val="213951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C0CB7324-485D-1649-B422-9743B409A9A3}" type="slidenum">
              <a:rPr lang="en-US" altLang="x-none"/>
              <a:pPr/>
              <a:t>‹#›</a:t>
            </a:fld>
            <a:endParaRPr lang="en-US" altLang="x-none"/>
          </a:p>
        </p:txBody>
      </p:sp>
    </p:spTree>
    <p:extLst>
      <p:ext uri="{BB962C8B-B14F-4D97-AF65-F5344CB8AC3E}">
        <p14:creationId xmlns:p14="http://schemas.microsoft.com/office/powerpoint/2010/main" val="99989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8F1A5C59-6B34-B846-942E-6467EE479CBE}" type="slidenum">
              <a:rPr lang="en-US" altLang="x-none"/>
              <a:pPr/>
              <a:t>‹#›</a:t>
            </a:fld>
            <a:endParaRPr lang="en-US" altLang="x-none"/>
          </a:p>
        </p:txBody>
      </p:sp>
    </p:spTree>
    <p:extLst>
      <p:ext uri="{BB962C8B-B14F-4D97-AF65-F5344CB8AC3E}">
        <p14:creationId xmlns:p14="http://schemas.microsoft.com/office/powerpoint/2010/main" val="1107843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4A5F0BE-DA78-F148-BF2D-216F56150CCE}" type="slidenum">
              <a:rPr lang="en-US" altLang="x-none"/>
              <a:pPr/>
              <a:t>‹#›</a:t>
            </a:fld>
            <a:endParaRPr lang="en-US" altLang="x-none"/>
          </a:p>
        </p:txBody>
      </p:sp>
    </p:spTree>
    <p:extLst>
      <p:ext uri="{BB962C8B-B14F-4D97-AF65-F5344CB8AC3E}">
        <p14:creationId xmlns:p14="http://schemas.microsoft.com/office/powerpoint/2010/main" val="846720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6CE7826-8423-8E4A-9557-FB9C9F55478F}" type="slidenum">
              <a:rPr lang="en-US" altLang="x-none"/>
              <a:pPr/>
              <a:t>‹#›</a:t>
            </a:fld>
            <a:endParaRPr lang="en-US" altLang="x-none"/>
          </a:p>
        </p:txBody>
      </p:sp>
    </p:spTree>
    <p:extLst>
      <p:ext uri="{BB962C8B-B14F-4D97-AF65-F5344CB8AC3E}">
        <p14:creationId xmlns:p14="http://schemas.microsoft.com/office/powerpoint/2010/main" val="1602680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EB031ED-9A82-A440-AA05-5198C88F1AE3}" type="slidenum">
              <a:rPr lang="en-US" altLang="x-none"/>
              <a:pPr/>
              <a:t>‹#›</a:t>
            </a:fld>
            <a:endParaRPr lang="en-US" altLang="x-none"/>
          </a:p>
        </p:txBody>
      </p:sp>
    </p:spTree>
    <p:extLst>
      <p:ext uri="{BB962C8B-B14F-4D97-AF65-F5344CB8AC3E}">
        <p14:creationId xmlns:p14="http://schemas.microsoft.com/office/powerpoint/2010/main" val="3687540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31C4D">
                <a:gamma/>
                <a:tint val="66275"/>
                <a:invGamma/>
              </a:srgbClr>
            </a:gs>
            <a:gs pos="100000">
              <a:srgbClr val="131C4D"/>
            </a:gs>
          </a:gsLst>
          <a:lin ang="5400000" scaled="1"/>
        </a:gradFill>
        <a:effectLst/>
      </p:bgPr>
    </p:bg>
    <p:spTree>
      <p:nvGrpSpPr>
        <p:cNvPr id="1" name=""/>
        <p:cNvGrpSpPr/>
        <p:nvPr/>
      </p:nvGrpSpPr>
      <p:grpSpPr>
        <a:xfrm>
          <a:off x="0" y="0"/>
          <a:ext cx="0" cy="0"/>
          <a:chOff x="0" y="0"/>
          <a:chExt cx="0" cy="0"/>
        </a:xfrm>
      </p:grpSpPr>
      <p:sp>
        <p:nvSpPr>
          <p:cNvPr id="1040" name="Rectangle 16"/>
          <p:cNvSpPr>
            <a:spLocks noChangeArrowheads="1"/>
          </p:cNvSpPr>
          <p:nvPr userDrawn="1"/>
        </p:nvSpPr>
        <p:spPr bwMode="auto">
          <a:xfrm>
            <a:off x="0" y="0"/>
            <a:ext cx="9144000" cy="1447800"/>
          </a:xfrm>
          <a:prstGeom prst="rect">
            <a:avLst/>
          </a:prstGeom>
          <a:solidFill>
            <a:srgbClr val="C2C2C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x-none" altLang="x-none">
              <a:solidFill>
                <a:srgbClr val="A80C34"/>
              </a:solidFill>
            </a:endParaRPr>
          </a:p>
        </p:txBody>
      </p:sp>
      <p:sp>
        <p:nvSpPr>
          <p:cNvPr id="1026" name="Rectangle 2"/>
          <p:cNvSpPr>
            <a:spLocks noGrp="1" noChangeArrowheads="1"/>
          </p:cNvSpPr>
          <p:nvPr>
            <p:ph type="title"/>
          </p:nvPr>
        </p:nvSpPr>
        <p:spPr bwMode="auto">
          <a:xfrm>
            <a:off x="304800" y="123825"/>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1027" name="Rectangle 3"/>
          <p:cNvSpPr>
            <a:spLocks noGrp="1" noChangeArrowheads="1"/>
          </p:cNvSpPr>
          <p:nvPr>
            <p:ph type="body" idx="1"/>
          </p:nvPr>
        </p:nvSpPr>
        <p:spPr bwMode="auto">
          <a:xfrm>
            <a:off x="381000" y="1524000"/>
            <a:ext cx="8382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030" name="Rectangle 6"/>
          <p:cNvSpPr>
            <a:spLocks noGrp="1" noChangeArrowheads="1"/>
          </p:cNvSpPr>
          <p:nvPr>
            <p:ph type="sldNum" sz="quarter" idx="4"/>
          </p:nvPr>
        </p:nvSpPr>
        <p:spPr bwMode="auto">
          <a:xfrm>
            <a:off x="7239000" y="65532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D9F36A35-CF1A-AA40-B87A-D86E1D65AAB9}" type="slidenum">
              <a:rPr lang="en-US" altLang="x-none"/>
              <a:pPr/>
              <a:t>‹#›</a:t>
            </a:fld>
            <a:endParaRPr lang="en-US" altLang="x-none"/>
          </a:p>
        </p:txBody>
      </p:sp>
      <p:grpSp>
        <p:nvGrpSpPr>
          <p:cNvPr id="1039" name="Group 15"/>
          <p:cNvGrpSpPr>
            <a:grpSpLocks/>
          </p:cNvGrpSpPr>
          <p:nvPr userDrawn="1"/>
        </p:nvGrpSpPr>
        <p:grpSpPr bwMode="auto">
          <a:xfrm>
            <a:off x="304800" y="1371600"/>
            <a:ext cx="8478838" cy="7938"/>
            <a:chOff x="192" y="912"/>
            <a:chExt cx="5341" cy="5"/>
          </a:xfrm>
        </p:grpSpPr>
        <p:sp>
          <p:nvSpPr>
            <p:cNvPr id="1038" name="Line 14"/>
            <p:cNvSpPr>
              <a:spLocks noChangeShapeType="1"/>
            </p:cNvSpPr>
            <p:nvPr userDrawn="1"/>
          </p:nvSpPr>
          <p:spPr bwMode="auto">
            <a:xfrm>
              <a:off x="205" y="917"/>
              <a:ext cx="5328" cy="0"/>
            </a:xfrm>
            <a:prstGeom prst="line">
              <a:avLst/>
            </a:prstGeom>
            <a:noFill/>
            <a:ln w="190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6" name="Line 12"/>
            <p:cNvSpPr>
              <a:spLocks noChangeShapeType="1"/>
            </p:cNvSpPr>
            <p:nvPr userDrawn="1"/>
          </p:nvSpPr>
          <p:spPr bwMode="auto">
            <a:xfrm>
              <a:off x="192" y="912"/>
              <a:ext cx="53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pic>
        <p:nvPicPr>
          <p:cNvPr id="1037" name="Picture 13" descr="USA Swimming 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700963" y="152400"/>
            <a:ext cx="1443037" cy="1136650"/>
          </a:xfrm>
          <a:prstGeom prst="rect">
            <a:avLst/>
          </a:prstGeom>
          <a:noFill/>
          <a:extLst>
            <a:ext uri="{909E8E84-426E-40DD-AFC4-6F175D3DCCD1}">
              <a14:hiddenFill xmlns:a14="http://schemas.microsoft.com/office/drawing/2010/main">
                <a:solidFill>
                  <a:srgbClr val="131C4D"/>
                </a:solidFill>
              </a14:hiddenFill>
            </a:ext>
          </a:extLst>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600" kern="1200">
          <a:solidFill>
            <a:srgbClr val="CD0C40"/>
          </a:solidFill>
          <a:latin typeface="+mj-lt"/>
          <a:ea typeface="+mj-ea"/>
          <a:cs typeface="+mj-cs"/>
        </a:defRPr>
      </a:lvl1pPr>
      <a:lvl2pPr algn="l" rtl="0" fontAlgn="base">
        <a:spcBef>
          <a:spcPct val="0"/>
        </a:spcBef>
        <a:spcAft>
          <a:spcPct val="0"/>
        </a:spcAft>
        <a:defRPr sz="3600">
          <a:solidFill>
            <a:srgbClr val="CD0C40"/>
          </a:solidFill>
          <a:latin typeface="Arial" charset="0"/>
        </a:defRPr>
      </a:lvl2pPr>
      <a:lvl3pPr algn="l" rtl="0" fontAlgn="base">
        <a:spcBef>
          <a:spcPct val="0"/>
        </a:spcBef>
        <a:spcAft>
          <a:spcPct val="0"/>
        </a:spcAft>
        <a:defRPr sz="3600">
          <a:solidFill>
            <a:srgbClr val="CD0C40"/>
          </a:solidFill>
          <a:latin typeface="Arial" charset="0"/>
        </a:defRPr>
      </a:lvl3pPr>
      <a:lvl4pPr algn="l" rtl="0" fontAlgn="base">
        <a:spcBef>
          <a:spcPct val="0"/>
        </a:spcBef>
        <a:spcAft>
          <a:spcPct val="0"/>
        </a:spcAft>
        <a:defRPr sz="3600">
          <a:solidFill>
            <a:srgbClr val="CD0C40"/>
          </a:solidFill>
          <a:latin typeface="Arial" charset="0"/>
        </a:defRPr>
      </a:lvl4pPr>
      <a:lvl5pPr algn="l" rtl="0" fontAlgn="base">
        <a:spcBef>
          <a:spcPct val="0"/>
        </a:spcBef>
        <a:spcAft>
          <a:spcPct val="0"/>
        </a:spcAft>
        <a:defRPr sz="3600">
          <a:solidFill>
            <a:srgbClr val="CD0C40"/>
          </a:solidFill>
          <a:latin typeface="Arial" charset="0"/>
        </a:defRPr>
      </a:lvl5pPr>
      <a:lvl6pPr marL="457200" algn="l" rtl="0" fontAlgn="base">
        <a:spcBef>
          <a:spcPct val="0"/>
        </a:spcBef>
        <a:spcAft>
          <a:spcPct val="0"/>
        </a:spcAft>
        <a:defRPr sz="3600">
          <a:solidFill>
            <a:srgbClr val="CD0C40"/>
          </a:solidFill>
          <a:latin typeface="Arial" charset="0"/>
        </a:defRPr>
      </a:lvl6pPr>
      <a:lvl7pPr marL="914400" algn="l" rtl="0" fontAlgn="base">
        <a:spcBef>
          <a:spcPct val="0"/>
        </a:spcBef>
        <a:spcAft>
          <a:spcPct val="0"/>
        </a:spcAft>
        <a:defRPr sz="3600">
          <a:solidFill>
            <a:srgbClr val="CD0C40"/>
          </a:solidFill>
          <a:latin typeface="Arial" charset="0"/>
        </a:defRPr>
      </a:lvl7pPr>
      <a:lvl8pPr marL="1371600" algn="l" rtl="0" fontAlgn="base">
        <a:spcBef>
          <a:spcPct val="0"/>
        </a:spcBef>
        <a:spcAft>
          <a:spcPct val="0"/>
        </a:spcAft>
        <a:defRPr sz="3600">
          <a:solidFill>
            <a:srgbClr val="CD0C40"/>
          </a:solidFill>
          <a:latin typeface="Arial" charset="0"/>
        </a:defRPr>
      </a:lvl8pPr>
      <a:lvl9pPr marL="1828800" algn="l" rtl="0" fontAlgn="base">
        <a:spcBef>
          <a:spcPct val="0"/>
        </a:spcBef>
        <a:spcAft>
          <a:spcPct val="0"/>
        </a:spcAft>
        <a:defRPr sz="3600">
          <a:solidFill>
            <a:srgbClr val="CD0C40"/>
          </a:solidFill>
          <a:latin typeface="Arial" charset="0"/>
        </a:defRPr>
      </a:lvl9pPr>
    </p:titleStyle>
    <p:bodyStyle>
      <a:lvl1pPr marL="342900" indent="-342900" algn="l" rtl="0" fontAlgn="base">
        <a:spcBef>
          <a:spcPct val="20000"/>
        </a:spcBef>
        <a:spcAft>
          <a:spcPts val="800"/>
        </a:spcAft>
        <a:buChar char="•"/>
        <a:defRPr sz="2800" kern="1200">
          <a:solidFill>
            <a:schemeClr val="tx1"/>
          </a:solidFill>
          <a:latin typeface="+mn-lt"/>
          <a:ea typeface="+mn-ea"/>
          <a:cs typeface="+mn-cs"/>
        </a:defRPr>
      </a:lvl1pPr>
      <a:lvl2pPr marL="742950" indent="-285750" algn="l" rtl="0" fontAlgn="base">
        <a:spcBef>
          <a:spcPct val="20000"/>
        </a:spcBef>
        <a:spcAft>
          <a:spcPts val="800"/>
        </a:spcAft>
        <a:buChar char="–"/>
        <a:defRPr sz="2400" kern="1200">
          <a:solidFill>
            <a:schemeClr val="tx1"/>
          </a:solidFill>
          <a:latin typeface="+mn-lt"/>
          <a:ea typeface="+mn-ea"/>
          <a:cs typeface="+mn-cs"/>
        </a:defRPr>
      </a:lvl2pPr>
      <a:lvl3pPr marL="1143000" indent="-228600" algn="l" rtl="0" fontAlgn="base">
        <a:spcBef>
          <a:spcPct val="20000"/>
        </a:spcBef>
        <a:spcAft>
          <a:spcPts val="800"/>
        </a:spcAft>
        <a:buChar char="•"/>
        <a:defRPr sz="2000" kern="1200">
          <a:solidFill>
            <a:schemeClr val="tx1"/>
          </a:solidFill>
          <a:latin typeface="+mn-lt"/>
          <a:ea typeface="+mn-ea"/>
          <a:cs typeface="+mn-cs"/>
        </a:defRPr>
      </a:lvl3pPr>
      <a:lvl4pPr marL="1600200" indent="-228600" algn="l" rtl="0" fontAlgn="base">
        <a:spcBef>
          <a:spcPct val="20000"/>
        </a:spcBef>
        <a:spcAft>
          <a:spcPts val="800"/>
        </a:spcAft>
        <a:buChar char="–"/>
        <a:defRPr kern="1200">
          <a:solidFill>
            <a:schemeClr val="tx1"/>
          </a:solidFill>
          <a:latin typeface="+mn-lt"/>
          <a:ea typeface="+mn-ea"/>
          <a:cs typeface="+mn-cs"/>
        </a:defRPr>
      </a:lvl4pPr>
      <a:lvl5pPr marL="2057400" indent="-228600" algn="l" rtl="0" fontAlgn="base">
        <a:spcBef>
          <a:spcPct val="20000"/>
        </a:spcBef>
        <a:spcAft>
          <a:spcPts val="80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4.xml"/><Relationship Id="rId3" Type="http://schemas.openxmlformats.org/officeDocument/2006/relationships/image" Target="../media/image4.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7" name="Rectangle 7"/>
          <p:cNvSpPr>
            <a:spLocks noGrp="1" noChangeArrowheads="1"/>
          </p:cNvSpPr>
          <p:nvPr>
            <p:ph type="ctrTitle"/>
          </p:nvPr>
        </p:nvSpPr>
        <p:spPr>
          <a:noFill/>
          <a:extLst>
            <a:ext uri="{909E8E84-426E-40DD-AFC4-6F175D3DCCD1}">
              <a14:hiddenFill xmlns:a14="http://schemas.microsoft.com/office/drawing/2010/main">
                <a:solidFill>
                  <a:schemeClr val="folHlink"/>
                </a:solidFill>
              </a14:hiddenFill>
            </a:ext>
          </a:extLst>
        </p:spPr>
        <p:txBody>
          <a:bodyPr/>
          <a:lstStyle/>
          <a:p>
            <a:r>
              <a:rPr lang="en-US" altLang="x-none" b="1">
                <a:effectLst>
                  <a:outerShdw blurRad="38100" dist="38100" dir="2700000" algn="tl">
                    <a:srgbClr val="000000"/>
                  </a:outerShdw>
                </a:effectLst>
              </a:rPr>
              <a:t>Stroke and Turn</a:t>
            </a:r>
            <a:br>
              <a:rPr lang="en-US" altLang="x-none" b="1">
                <a:effectLst>
                  <a:outerShdw blurRad="38100" dist="38100" dir="2700000" algn="tl">
                    <a:srgbClr val="000000"/>
                  </a:outerShdw>
                </a:effectLst>
              </a:rPr>
            </a:br>
            <a:r>
              <a:rPr lang="en-US" altLang="x-none" b="1">
                <a:effectLst>
                  <a:outerShdw blurRad="38100" dist="38100" dir="2700000" algn="tl">
                    <a:srgbClr val="000000"/>
                  </a:outerShdw>
                </a:effectLst>
              </a:rPr>
              <a:t>Officials Certification Clinic</a:t>
            </a:r>
          </a:p>
        </p:txBody>
      </p:sp>
      <p:sp>
        <p:nvSpPr>
          <p:cNvPr id="138249" name="Rectangle 9"/>
          <p:cNvSpPr>
            <a:spLocks noChangeArrowheads="1"/>
          </p:cNvSpPr>
          <p:nvPr/>
        </p:nvSpPr>
        <p:spPr bwMode="auto">
          <a:xfrm>
            <a:off x="3162300" y="5562600"/>
            <a:ext cx="2819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spcAft>
                <a:spcPts val="800"/>
              </a:spcAft>
              <a:defRPr sz="2800">
                <a:solidFill>
                  <a:schemeClr val="tx1"/>
                </a:solidFill>
                <a:latin typeface="Arial" charset="0"/>
              </a:defRPr>
            </a:lvl1pPr>
            <a:lvl2pPr>
              <a:spcBef>
                <a:spcPct val="20000"/>
              </a:spcBef>
              <a:spcAft>
                <a:spcPts val="800"/>
              </a:spcAft>
              <a:defRPr sz="2400">
                <a:solidFill>
                  <a:schemeClr val="tx1"/>
                </a:solidFill>
                <a:latin typeface="Arial" charset="0"/>
              </a:defRPr>
            </a:lvl2pPr>
            <a:lvl3pPr>
              <a:spcBef>
                <a:spcPct val="20000"/>
              </a:spcBef>
              <a:spcAft>
                <a:spcPts val="800"/>
              </a:spcAft>
              <a:defRPr sz="2000">
                <a:solidFill>
                  <a:schemeClr val="tx1"/>
                </a:solidFill>
                <a:latin typeface="Arial" charset="0"/>
              </a:defRPr>
            </a:lvl3pPr>
            <a:lvl4pPr>
              <a:spcBef>
                <a:spcPct val="20000"/>
              </a:spcBef>
              <a:spcAft>
                <a:spcPts val="800"/>
              </a:spcAft>
              <a:defRPr>
                <a:solidFill>
                  <a:schemeClr val="tx1"/>
                </a:solidFill>
                <a:latin typeface="Arial" charset="0"/>
              </a:defRPr>
            </a:lvl4pPr>
            <a:lvl5pPr>
              <a:spcBef>
                <a:spcPct val="20000"/>
              </a:spcBef>
              <a:spcAft>
                <a:spcPts val="800"/>
              </a:spcAft>
              <a:defRPr>
                <a:solidFill>
                  <a:schemeClr val="tx1"/>
                </a:solidFill>
                <a:latin typeface="Arial" charset="0"/>
              </a:defRPr>
            </a:lvl5pPr>
            <a:lvl6pPr algn="ctr" fontAlgn="base">
              <a:spcBef>
                <a:spcPct val="20000"/>
              </a:spcBef>
              <a:spcAft>
                <a:spcPts val="800"/>
              </a:spcAft>
              <a:defRPr>
                <a:solidFill>
                  <a:schemeClr val="tx1"/>
                </a:solidFill>
                <a:latin typeface="Arial" charset="0"/>
              </a:defRPr>
            </a:lvl6pPr>
            <a:lvl7pPr algn="ctr" fontAlgn="base">
              <a:spcBef>
                <a:spcPct val="20000"/>
              </a:spcBef>
              <a:spcAft>
                <a:spcPts val="800"/>
              </a:spcAft>
              <a:defRPr>
                <a:solidFill>
                  <a:schemeClr val="tx1"/>
                </a:solidFill>
                <a:latin typeface="Arial" charset="0"/>
              </a:defRPr>
            </a:lvl7pPr>
            <a:lvl8pPr algn="ctr" fontAlgn="base">
              <a:spcBef>
                <a:spcPct val="20000"/>
              </a:spcBef>
              <a:spcAft>
                <a:spcPts val="800"/>
              </a:spcAft>
              <a:defRPr>
                <a:solidFill>
                  <a:schemeClr val="tx1"/>
                </a:solidFill>
                <a:latin typeface="Arial" charset="0"/>
              </a:defRPr>
            </a:lvl8pPr>
            <a:lvl9pPr algn="ctr" fontAlgn="base">
              <a:spcBef>
                <a:spcPct val="20000"/>
              </a:spcBef>
              <a:spcAft>
                <a:spcPts val="800"/>
              </a:spcAft>
              <a:defRPr>
                <a:solidFill>
                  <a:schemeClr val="tx1"/>
                </a:solidFill>
                <a:latin typeface="Arial" charset="0"/>
              </a:defRPr>
            </a:lvl9pPr>
          </a:lstStyle>
          <a:p>
            <a:r>
              <a:rPr lang="en-US" altLang="x-none" sz="1800" dirty="0" smtClean="0"/>
              <a:t>prepared for</a:t>
            </a:r>
            <a:endParaRPr lang="en-US" altLang="x-none" sz="1800" dirty="0"/>
          </a:p>
          <a:p>
            <a:r>
              <a:rPr lang="en-US" altLang="x-none" sz="1800" dirty="0" smtClean="0"/>
              <a:t>MCAL</a:t>
            </a:r>
            <a:endParaRPr lang="en-US" altLang="x-none"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8B8B746-050A-C947-9647-7047C3737BF1}" type="slidenum">
              <a:rPr lang="en-US" altLang="x-none"/>
              <a:pPr/>
              <a:t>10</a:t>
            </a:fld>
            <a:endParaRPr lang="en-US" altLang="x-none"/>
          </a:p>
        </p:txBody>
      </p:sp>
      <p:sp>
        <p:nvSpPr>
          <p:cNvPr id="97286" name="Rectangle 6"/>
          <p:cNvSpPr>
            <a:spLocks noGrp="1" noChangeArrowheads="1"/>
          </p:cNvSpPr>
          <p:nvPr>
            <p:ph type="title"/>
          </p:nvPr>
        </p:nvSpPr>
        <p:spPr/>
        <p:txBody>
          <a:bodyPr/>
          <a:lstStyle/>
          <a:p>
            <a:r>
              <a:rPr lang="en-US" altLang="x-none"/>
              <a:t>Butterfly </a:t>
            </a:r>
            <a:r>
              <a:rPr lang="en-US" altLang="x-none" sz="2400"/>
              <a:t>(Cont’d)</a:t>
            </a:r>
          </a:p>
        </p:txBody>
      </p:sp>
      <p:sp>
        <p:nvSpPr>
          <p:cNvPr id="97287" name="Rectangle 7"/>
          <p:cNvSpPr>
            <a:spLocks noGrp="1" noChangeArrowheads="1"/>
          </p:cNvSpPr>
          <p:nvPr>
            <p:ph type="body" idx="1"/>
          </p:nvPr>
        </p:nvSpPr>
        <p:spPr/>
        <p:txBody>
          <a:bodyPr/>
          <a:lstStyle/>
          <a:p>
            <a:r>
              <a:rPr lang="en-US" altLang="x-none"/>
              <a:t>Finish</a:t>
            </a:r>
          </a:p>
          <a:p>
            <a:pPr lvl="1"/>
            <a:r>
              <a:rPr lang="en-US" altLang="x-none"/>
              <a:t>At the finish, the body shall be on the breast and the touch shall be made with both hands simultaneously at, above or below the water surface</a:t>
            </a:r>
          </a:p>
          <a:p>
            <a:endParaRPr lang="en-US" altLang="x-non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91ACD6A-C231-FA4F-B137-D73BB121F45A}" type="slidenum">
              <a:rPr lang="en-US" altLang="x-none"/>
              <a:pPr/>
              <a:t>11</a:t>
            </a:fld>
            <a:endParaRPr lang="en-US" altLang="x-none"/>
          </a:p>
        </p:txBody>
      </p:sp>
      <p:sp>
        <p:nvSpPr>
          <p:cNvPr id="31750" name="Rectangle 1030"/>
          <p:cNvSpPr>
            <a:spLocks noGrp="1" noChangeArrowheads="1"/>
          </p:cNvSpPr>
          <p:nvPr>
            <p:ph type="title"/>
          </p:nvPr>
        </p:nvSpPr>
        <p:spPr/>
        <p:txBody>
          <a:bodyPr/>
          <a:lstStyle/>
          <a:p>
            <a:r>
              <a:rPr lang="en-US" altLang="x-none"/>
              <a:t>Backstroke</a:t>
            </a:r>
          </a:p>
        </p:txBody>
      </p:sp>
      <p:sp>
        <p:nvSpPr>
          <p:cNvPr id="31751" name="Rectangle 1031"/>
          <p:cNvSpPr>
            <a:spLocks noGrp="1" noChangeArrowheads="1"/>
          </p:cNvSpPr>
          <p:nvPr>
            <p:ph type="body" idx="1"/>
          </p:nvPr>
        </p:nvSpPr>
        <p:spPr/>
        <p:txBody>
          <a:bodyPr/>
          <a:lstStyle/>
          <a:p>
            <a:r>
              <a:rPr lang="en-US" altLang="x-none"/>
              <a:t>Start</a:t>
            </a:r>
          </a:p>
          <a:p>
            <a:pPr lvl="1"/>
            <a:r>
              <a:rPr lang="en-US" altLang="x-none"/>
              <a:t>The simmers shall line up in the water facing the starting end with both hands placed on the gutter or on the starting grips</a:t>
            </a:r>
          </a:p>
          <a:p>
            <a:pPr lvl="1"/>
            <a:r>
              <a:rPr lang="en-US" altLang="x-none"/>
              <a:t>Standing in or on the gutter, placing the toes above the lip of the gutter or bending the toes over the lip of the gutter before or after the start is prohibited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8CA2D70-DC4A-F44B-B609-5F8ED0CB70C9}" type="slidenum">
              <a:rPr lang="en-US" altLang="x-none"/>
              <a:pPr/>
              <a:t>12</a:t>
            </a:fld>
            <a:endParaRPr lang="en-US" altLang="x-none"/>
          </a:p>
        </p:txBody>
      </p:sp>
      <p:sp>
        <p:nvSpPr>
          <p:cNvPr id="64518" name="Rectangle 2054"/>
          <p:cNvSpPr>
            <a:spLocks noGrp="1" noChangeArrowheads="1"/>
          </p:cNvSpPr>
          <p:nvPr>
            <p:ph type="title"/>
          </p:nvPr>
        </p:nvSpPr>
        <p:spPr/>
        <p:txBody>
          <a:bodyPr/>
          <a:lstStyle/>
          <a:p>
            <a:r>
              <a:rPr lang="en-US" altLang="x-none"/>
              <a:t>Backstroke </a:t>
            </a:r>
            <a:r>
              <a:rPr lang="en-US" altLang="x-none" sz="2400"/>
              <a:t>(Cont’d)</a:t>
            </a:r>
          </a:p>
        </p:txBody>
      </p:sp>
      <p:sp>
        <p:nvSpPr>
          <p:cNvPr id="64519" name="Rectangle 2055"/>
          <p:cNvSpPr>
            <a:spLocks noGrp="1" noChangeArrowheads="1"/>
          </p:cNvSpPr>
          <p:nvPr>
            <p:ph type="body" idx="1"/>
          </p:nvPr>
        </p:nvSpPr>
        <p:spPr/>
        <p:txBody>
          <a:bodyPr/>
          <a:lstStyle/>
          <a:p>
            <a:r>
              <a:rPr lang="en-US" altLang="x-none"/>
              <a:t>Stroke</a:t>
            </a:r>
          </a:p>
          <a:p>
            <a:pPr lvl="1"/>
            <a:r>
              <a:rPr lang="en-US" altLang="x-none"/>
              <a:t>The swimmer shall push off on his back and continue swimming on the back throughout the race except it is permissible for the swimmer to be completely submerged during the turn, at the finish and for a distance of not more than 15 meters (16.4 yards) after the start and each turn</a:t>
            </a:r>
          </a:p>
          <a:p>
            <a:pPr lvl="1"/>
            <a:r>
              <a:rPr lang="en-US" altLang="x-none"/>
              <a:t>By that point, the head must have broken the surface of the water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8EBD88A-3406-2C4C-B51D-CAA0E6D52C56}" type="slidenum">
              <a:rPr lang="en-US" altLang="x-none"/>
              <a:pPr/>
              <a:t>13</a:t>
            </a:fld>
            <a:endParaRPr lang="en-US" altLang="x-none"/>
          </a:p>
        </p:txBody>
      </p:sp>
      <p:sp>
        <p:nvSpPr>
          <p:cNvPr id="90119" name="Rectangle 1031"/>
          <p:cNvSpPr>
            <a:spLocks noGrp="1" noChangeArrowheads="1"/>
          </p:cNvSpPr>
          <p:nvPr>
            <p:ph type="title"/>
          </p:nvPr>
        </p:nvSpPr>
        <p:spPr/>
        <p:txBody>
          <a:bodyPr/>
          <a:lstStyle/>
          <a:p>
            <a:r>
              <a:rPr lang="en-US" altLang="x-none"/>
              <a:t>Backstroke </a:t>
            </a:r>
            <a:r>
              <a:rPr lang="en-US" altLang="x-none" sz="2400"/>
              <a:t>(Cont’d)</a:t>
            </a:r>
          </a:p>
        </p:txBody>
      </p:sp>
      <p:sp>
        <p:nvSpPr>
          <p:cNvPr id="90120" name="Rectangle 1032"/>
          <p:cNvSpPr>
            <a:spLocks noGrp="1" noChangeArrowheads="1"/>
          </p:cNvSpPr>
          <p:nvPr>
            <p:ph type="body" idx="1"/>
          </p:nvPr>
        </p:nvSpPr>
        <p:spPr>
          <a:xfrm>
            <a:off x="381000" y="1371600"/>
            <a:ext cx="8382000" cy="5334000"/>
          </a:xfrm>
        </p:spPr>
        <p:txBody>
          <a:bodyPr/>
          <a:lstStyle/>
          <a:p>
            <a:r>
              <a:rPr lang="en-US" altLang="x-none"/>
              <a:t>Turns</a:t>
            </a:r>
          </a:p>
          <a:p>
            <a:pPr lvl="1"/>
            <a:r>
              <a:rPr lang="en-US" altLang="x-none"/>
              <a:t>Upon completion of each length, some part of the swimmer must touch the wall</a:t>
            </a:r>
          </a:p>
          <a:p>
            <a:pPr lvl="1"/>
            <a:r>
              <a:rPr lang="en-US" altLang="x-none"/>
              <a:t>During the turn, the shoulders may be turned past the vertical toward the breast after which a continuous simultaneous double arm pull may be used to execute the turn</a:t>
            </a:r>
          </a:p>
          <a:p>
            <a:pPr lvl="1"/>
            <a:r>
              <a:rPr lang="en-US" altLang="x-none"/>
              <a:t>The swimmer must have returned to a position on the back upon leaving the wall</a:t>
            </a:r>
          </a:p>
          <a:p>
            <a:r>
              <a:rPr lang="en-US" altLang="x-none"/>
              <a:t>Finish</a:t>
            </a:r>
          </a:p>
          <a:p>
            <a:pPr lvl="1"/>
            <a:r>
              <a:rPr lang="en-US" altLang="x-none"/>
              <a:t>Upon the finish of the race, the swimmer must touch the wall while on the back</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B28CE00-0832-D748-9289-9A05A91EE405}" type="slidenum">
              <a:rPr lang="en-US" altLang="x-none"/>
              <a:pPr/>
              <a:t>14</a:t>
            </a:fld>
            <a:endParaRPr lang="en-US" altLang="x-none"/>
          </a:p>
        </p:txBody>
      </p:sp>
      <p:sp>
        <p:nvSpPr>
          <p:cNvPr id="30726" name="Rectangle 6"/>
          <p:cNvSpPr>
            <a:spLocks noGrp="1" noChangeArrowheads="1"/>
          </p:cNvSpPr>
          <p:nvPr>
            <p:ph type="title"/>
          </p:nvPr>
        </p:nvSpPr>
        <p:spPr/>
        <p:txBody>
          <a:bodyPr/>
          <a:lstStyle/>
          <a:p>
            <a:r>
              <a:rPr lang="en-US" altLang="x-none"/>
              <a:t>Breaststroke</a:t>
            </a:r>
          </a:p>
        </p:txBody>
      </p:sp>
      <p:sp>
        <p:nvSpPr>
          <p:cNvPr id="30727" name="Rectangle 7"/>
          <p:cNvSpPr>
            <a:spLocks noGrp="1" noChangeArrowheads="1"/>
          </p:cNvSpPr>
          <p:nvPr>
            <p:ph type="body" idx="1"/>
          </p:nvPr>
        </p:nvSpPr>
        <p:spPr/>
        <p:txBody>
          <a:bodyPr/>
          <a:lstStyle/>
          <a:p>
            <a:pPr>
              <a:lnSpc>
                <a:spcPct val="90000"/>
              </a:lnSpc>
            </a:pPr>
            <a:r>
              <a:rPr lang="en-US" altLang="x-none"/>
              <a:t>Start</a:t>
            </a:r>
          </a:p>
          <a:p>
            <a:pPr lvl="1">
              <a:lnSpc>
                <a:spcPct val="90000"/>
              </a:lnSpc>
            </a:pPr>
            <a:r>
              <a:rPr lang="en-US" altLang="x-none"/>
              <a:t>The forward start shall be used</a:t>
            </a:r>
          </a:p>
          <a:p>
            <a:pPr>
              <a:lnSpc>
                <a:spcPct val="90000"/>
              </a:lnSpc>
            </a:pPr>
            <a:r>
              <a:rPr lang="en-US" altLang="x-none"/>
              <a:t>Stroke</a:t>
            </a:r>
          </a:p>
          <a:p>
            <a:pPr lvl="1">
              <a:lnSpc>
                <a:spcPct val="90000"/>
              </a:lnSpc>
            </a:pPr>
            <a:r>
              <a:rPr lang="en-US" altLang="x-none"/>
              <a:t>From the beginning of the first arm stroke after the start and after each turn, the body shall be kept on the breast</a:t>
            </a:r>
          </a:p>
          <a:p>
            <a:pPr lvl="1">
              <a:lnSpc>
                <a:spcPct val="90000"/>
              </a:lnSpc>
            </a:pPr>
            <a:r>
              <a:rPr lang="en-US" altLang="x-none"/>
              <a:t>Throughout the race, the stroke cycle must be one arm stroke and one leg kick in the that order</a:t>
            </a:r>
          </a:p>
          <a:p>
            <a:pPr lvl="1">
              <a:lnSpc>
                <a:spcPct val="90000"/>
              </a:lnSpc>
            </a:pPr>
            <a:r>
              <a:rPr lang="en-US" altLang="x-none"/>
              <a:t>All movements of the arms shall be simultaneous and in the same horizontal plane without alternating movement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8EAB31F-23BF-BF45-AD94-2B9ED0C4B46B}" type="slidenum">
              <a:rPr lang="en-US" altLang="x-none"/>
              <a:pPr/>
              <a:t>15</a:t>
            </a:fld>
            <a:endParaRPr lang="en-US" altLang="x-none"/>
          </a:p>
        </p:txBody>
      </p:sp>
      <p:sp>
        <p:nvSpPr>
          <p:cNvPr id="56326" name="Rectangle 6"/>
          <p:cNvSpPr>
            <a:spLocks noGrp="1" noChangeArrowheads="1"/>
          </p:cNvSpPr>
          <p:nvPr>
            <p:ph type="title"/>
          </p:nvPr>
        </p:nvSpPr>
        <p:spPr/>
        <p:txBody>
          <a:bodyPr/>
          <a:lstStyle/>
          <a:p>
            <a:r>
              <a:rPr lang="en-US" altLang="x-none"/>
              <a:t>Breaststroke </a:t>
            </a:r>
            <a:r>
              <a:rPr lang="en-US" altLang="x-none" sz="2400"/>
              <a:t>(Cont’d)</a:t>
            </a:r>
          </a:p>
        </p:txBody>
      </p:sp>
      <p:sp>
        <p:nvSpPr>
          <p:cNvPr id="56327" name="Rectangle 7"/>
          <p:cNvSpPr>
            <a:spLocks noGrp="1" noChangeArrowheads="1"/>
          </p:cNvSpPr>
          <p:nvPr>
            <p:ph type="body" idx="1"/>
          </p:nvPr>
        </p:nvSpPr>
        <p:spPr/>
        <p:txBody>
          <a:bodyPr/>
          <a:lstStyle/>
          <a:p>
            <a:pPr lvl="1"/>
            <a:r>
              <a:rPr lang="en-US" altLang="x-none"/>
              <a:t>The hands shall be pushed forward together from the breast on, under or over the water </a:t>
            </a:r>
          </a:p>
          <a:p>
            <a:pPr lvl="1"/>
            <a:r>
              <a:rPr lang="en-US" altLang="x-none"/>
              <a:t>The elbows shall be in contact with the water except for the final stroke before the turn, during the turn and for the final stroke at the finish</a:t>
            </a:r>
          </a:p>
          <a:p>
            <a:pPr lvl="1"/>
            <a:r>
              <a:rPr lang="en-US" altLang="x-none"/>
              <a:t>The hands shall not be brought back beyond the hip line except during the first stroke after the start and each turn</a:t>
            </a:r>
          </a:p>
          <a:p>
            <a:pPr lvl="1"/>
            <a:r>
              <a:rPr lang="en-US" altLang="x-none"/>
              <a:t>During each complete cycle, some part of the swimmer’s head shall break the surface of the water</a:t>
            </a:r>
          </a:p>
          <a:p>
            <a:pPr lvl="1"/>
            <a:endParaRPr lang="en-US" altLang="x-non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6D73D56-D2D6-F240-8902-CCB76423EEA5}" type="slidenum">
              <a:rPr lang="en-US" altLang="x-none"/>
              <a:pPr/>
              <a:t>16</a:t>
            </a:fld>
            <a:endParaRPr lang="en-US" altLang="x-none"/>
          </a:p>
        </p:txBody>
      </p:sp>
      <p:sp>
        <p:nvSpPr>
          <p:cNvPr id="57350" name="Rectangle 6"/>
          <p:cNvSpPr>
            <a:spLocks noGrp="1" noChangeArrowheads="1"/>
          </p:cNvSpPr>
          <p:nvPr>
            <p:ph type="title"/>
          </p:nvPr>
        </p:nvSpPr>
        <p:spPr/>
        <p:txBody>
          <a:bodyPr/>
          <a:lstStyle/>
          <a:p>
            <a:r>
              <a:rPr lang="en-US" altLang="x-none"/>
              <a:t>Breaststroke </a:t>
            </a:r>
            <a:r>
              <a:rPr lang="en-US" altLang="x-none" sz="2400"/>
              <a:t>(Cont’d)</a:t>
            </a:r>
          </a:p>
        </p:txBody>
      </p:sp>
      <p:sp>
        <p:nvSpPr>
          <p:cNvPr id="57351" name="Rectangle 7"/>
          <p:cNvSpPr>
            <a:spLocks noGrp="1" noChangeArrowheads="1"/>
          </p:cNvSpPr>
          <p:nvPr>
            <p:ph type="body" idx="1"/>
          </p:nvPr>
        </p:nvSpPr>
        <p:spPr/>
        <p:txBody>
          <a:bodyPr/>
          <a:lstStyle/>
          <a:p>
            <a:pPr lvl="1">
              <a:lnSpc>
                <a:spcPct val="90000"/>
              </a:lnSpc>
            </a:pPr>
            <a:r>
              <a:rPr lang="en-US" altLang="x-none"/>
              <a:t>After the start and each turn, the swimmer may take one arm stroke completely back to the legs</a:t>
            </a:r>
          </a:p>
          <a:p>
            <a:pPr lvl="1">
              <a:lnSpc>
                <a:spcPct val="90000"/>
              </a:lnSpc>
            </a:pPr>
            <a:r>
              <a:rPr lang="en-US" altLang="x-none"/>
              <a:t>The head must break the surface of the water before the hands turn inward at the widest part of the second stroke</a:t>
            </a:r>
          </a:p>
          <a:p>
            <a:pPr>
              <a:lnSpc>
                <a:spcPct val="90000"/>
              </a:lnSpc>
            </a:pPr>
            <a:r>
              <a:rPr lang="en-US" altLang="x-none"/>
              <a:t>Kick</a:t>
            </a:r>
          </a:p>
          <a:p>
            <a:pPr lvl="1">
              <a:lnSpc>
                <a:spcPct val="90000"/>
              </a:lnSpc>
            </a:pPr>
            <a:r>
              <a:rPr lang="en-US" altLang="x-none"/>
              <a:t>After the start and each turn, a single downward butterfly kick followed by a breaststroke kick is permitted while wholly submerged</a:t>
            </a:r>
          </a:p>
          <a:p>
            <a:pPr lvl="1">
              <a:lnSpc>
                <a:spcPct val="90000"/>
              </a:lnSpc>
            </a:pPr>
            <a:r>
              <a:rPr lang="en-US" altLang="x-none"/>
              <a:t>Following which, all movements of the legs shall be simultaneous and in the same horizontal plane without alternating movement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4CBCA21-5E3E-C14F-BF4B-D233204A4A3C}" type="slidenum">
              <a:rPr lang="en-US" altLang="x-none"/>
              <a:pPr/>
              <a:t>17</a:t>
            </a:fld>
            <a:endParaRPr lang="en-US" altLang="x-none"/>
          </a:p>
        </p:txBody>
      </p:sp>
      <p:sp>
        <p:nvSpPr>
          <p:cNvPr id="116740" name="Rectangle 4"/>
          <p:cNvSpPr>
            <a:spLocks noGrp="1" noChangeArrowheads="1"/>
          </p:cNvSpPr>
          <p:nvPr>
            <p:ph type="title"/>
          </p:nvPr>
        </p:nvSpPr>
        <p:spPr/>
        <p:txBody>
          <a:bodyPr/>
          <a:lstStyle/>
          <a:p>
            <a:r>
              <a:rPr lang="en-US" altLang="x-none"/>
              <a:t>Breaststroke </a:t>
            </a:r>
            <a:r>
              <a:rPr lang="en-US" altLang="x-none" sz="2400"/>
              <a:t>(Cont’d)</a:t>
            </a:r>
          </a:p>
        </p:txBody>
      </p:sp>
      <p:sp>
        <p:nvSpPr>
          <p:cNvPr id="116741" name="Rectangle 5"/>
          <p:cNvSpPr>
            <a:spLocks noGrp="1" noChangeArrowheads="1"/>
          </p:cNvSpPr>
          <p:nvPr>
            <p:ph type="body" idx="1"/>
          </p:nvPr>
        </p:nvSpPr>
        <p:spPr/>
        <p:txBody>
          <a:bodyPr/>
          <a:lstStyle/>
          <a:p>
            <a:pPr lvl="1"/>
            <a:r>
              <a:rPr lang="en-US" altLang="x-none"/>
              <a:t>The feet must be turned outwards during the propulsive part of the kick</a:t>
            </a:r>
          </a:p>
          <a:p>
            <a:pPr lvl="1"/>
            <a:r>
              <a:rPr lang="en-US" altLang="x-none"/>
              <a:t>A scissors, flutter or downward butterfly kick is not permitted except as provided herein</a:t>
            </a:r>
          </a:p>
          <a:p>
            <a:pPr lvl="1"/>
            <a:r>
              <a:rPr lang="en-US" altLang="x-none"/>
              <a:t>Breaking the surface of the water with the feet is allowed unless followed by a downward butterfly kick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1A1B410-4540-2442-8710-73E45A9A16FE}" type="slidenum">
              <a:rPr lang="en-US" altLang="x-none"/>
              <a:pPr/>
              <a:t>18</a:t>
            </a:fld>
            <a:endParaRPr lang="en-US" altLang="x-none"/>
          </a:p>
        </p:txBody>
      </p:sp>
      <p:sp>
        <p:nvSpPr>
          <p:cNvPr id="67590" name="Rectangle 6"/>
          <p:cNvSpPr>
            <a:spLocks noGrp="1" noChangeArrowheads="1"/>
          </p:cNvSpPr>
          <p:nvPr>
            <p:ph type="title"/>
          </p:nvPr>
        </p:nvSpPr>
        <p:spPr/>
        <p:txBody>
          <a:bodyPr/>
          <a:lstStyle/>
          <a:p>
            <a:r>
              <a:rPr lang="en-US" altLang="x-none"/>
              <a:t>Breaststroke </a:t>
            </a:r>
            <a:r>
              <a:rPr lang="en-US" altLang="x-none" sz="2400"/>
              <a:t>(Cont’d)</a:t>
            </a:r>
          </a:p>
        </p:txBody>
      </p:sp>
      <p:sp>
        <p:nvSpPr>
          <p:cNvPr id="67591" name="Rectangle 7"/>
          <p:cNvSpPr>
            <a:spLocks noGrp="1" noChangeArrowheads="1"/>
          </p:cNvSpPr>
          <p:nvPr>
            <p:ph type="body" idx="1"/>
          </p:nvPr>
        </p:nvSpPr>
        <p:spPr/>
        <p:txBody>
          <a:bodyPr/>
          <a:lstStyle/>
          <a:p>
            <a:r>
              <a:rPr lang="en-US" altLang="x-none"/>
              <a:t>Turns and Finish</a:t>
            </a:r>
          </a:p>
          <a:p>
            <a:pPr lvl="1"/>
            <a:r>
              <a:rPr lang="en-US" altLang="x-none"/>
              <a:t>At each turn and at the finish, the touch shall be made with both hands simultaneously at, above or below the water surface</a:t>
            </a:r>
          </a:p>
          <a:p>
            <a:pPr lvl="1"/>
            <a:r>
              <a:rPr lang="en-US" altLang="x-none"/>
              <a:t>The head may be submerged after the last arm pull prior to the touch, provided it breaks the surface of the water at some point during the last complete or incomplete cycle preceding the touch</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065F39D-9AB6-AE41-9E3E-D02833ADF571}" type="slidenum">
              <a:rPr lang="en-US" altLang="x-none"/>
              <a:pPr/>
              <a:t>19</a:t>
            </a:fld>
            <a:endParaRPr lang="en-US" altLang="x-none"/>
          </a:p>
        </p:txBody>
      </p:sp>
      <p:sp>
        <p:nvSpPr>
          <p:cNvPr id="32774" name="Rectangle 6"/>
          <p:cNvSpPr>
            <a:spLocks noGrp="1" noChangeArrowheads="1"/>
          </p:cNvSpPr>
          <p:nvPr>
            <p:ph type="title"/>
          </p:nvPr>
        </p:nvSpPr>
        <p:spPr/>
        <p:txBody>
          <a:bodyPr/>
          <a:lstStyle/>
          <a:p>
            <a:r>
              <a:rPr lang="en-US" altLang="x-none"/>
              <a:t>Freestyle</a:t>
            </a:r>
          </a:p>
        </p:txBody>
      </p:sp>
      <p:sp>
        <p:nvSpPr>
          <p:cNvPr id="32775" name="Rectangle 7"/>
          <p:cNvSpPr>
            <a:spLocks noGrp="1" noChangeArrowheads="1"/>
          </p:cNvSpPr>
          <p:nvPr>
            <p:ph type="body" idx="1"/>
          </p:nvPr>
        </p:nvSpPr>
        <p:spPr/>
        <p:txBody>
          <a:bodyPr/>
          <a:lstStyle/>
          <a:p>
            <a:r>
              <a:rPr lang="en-US" altLang="x-none"/>
              <a:t>Start</a:t>
            </a:r>
          </a:p>
          <a:p>
            <a:pPr lvl="1"/>
            <a:r>
              <a:rPr lang="en-US" altLang="x-none"/>
              <a:t>The forward start shall be used</a:t>
            </a:r>
          </a:p>
          <a:p>
            <a:r>
              <a:rPr lang="en-US" altLang="x-none"/>
              <a:t>Stroke</a:t>
            </a:r>
          </a:p>
          <a:p>
            <a:pPr lvl="1"/>
            <a:r>
              <a:rPr lang="en-US" altLang="x-none"/>
              <a:t>In an event designated freestyle, the swimmer may swim any style, except that in a medley relay or an individual medley event; freestyle means any style other than butterfly, breaststroke or backstroke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63F47C5-D2CF-454D-BEBD-0A0E17463361}" type="slidenum">
              <a:rPr lang="en-US" altLang="x-none"/>
              <a:pPr/>
              <a:t>2</a:t>
            </a:fld>
            <a:endParaRPr lang="en-US" altLang="x-none"/>
          </a:p>
        </p:txBody>
      </p:sp>
      <p:sp>
        <p:nvSpPr>
          <p:cNvPr id="8198" name="Rectangle 6"/>
          <p:cNvSpPr>
            <a:spLocks noGrp="1" noChangeArrowheads="1"/>
          </p:cNvSpPr>
          <p:nvPr>
            <p:ph type="title"/>
          </p:nvPr>
        </p:nvSpPr>
        <p:spPr/>
        <p:txBody>
          <a:bodyPr/>
          <a:lstStyle/>
          <a:p>
            <a:r>
              <a:rPr lang="en-US" altLang="x-none"/>
              <a:t>Fair and Equitable</a:t>
            </a:r>
          </a:p>
        </p:txBody>
      </p:sp>
      <p:sp>
        <p:nvSpPr>
          <p:cNvPr id="8199" name="Rectangle 7"/>
          <p:cNvSpPr>
            <a:spLocks noGrp="1" noChangeArrowheads="1"/>
          </p:cNvSpPr>
          <p:nvPr>
            <p:ph type="body" idx="1"/>
          </p:nvPr>
        </p:nvSpPr>
        <p:spPr/>
        <p:txBody>
          <a:bodyPr/>
          <a:lstStyle/>
          <a:p>
            <a:r>
              <a:rPr lang="en-US" altLang="x-none"/>
              <a:t>Judging should be consistent among different officials at a meet</a:t>
            </a:r>
          </a:p>
          <a:p>
            <a:r>
              <a:rPr lang="en-US" altLang="x-none"/>
              <a:t>Judging should be consistent at different meets</a:t>
            </a:r>
          </a:p>
          <a:p>
            <a:r>
              <a:rPr lang="en-US" altLang="x-none"/>
              <a:t>All of the rules are enforced, we don’t individually choose to enforce some rules and ignore others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D1AD7F5-47B0-8D4E-873A-01D110E966DF}" type="slidenum">
              <a:rPr lang="en-US" altLang="x-none"/>
              <a:pPr/>
              <a:t>20</a:t>
            </a:fld>
            <a:endParaRPr lang="en-US" altLang="x-none"/>
          </a:p>
        </p:txBody>
      </p:sp>
      <p:sp>
        <p:nvSpPr>
          <p:cNvPr id="99334" name="Rectangle 6"/>
          <p:cNvSpPr>
            <a:spLocks noGrp="1" noChangeArrowheads="1"/>
          </p:cNvSpPr>
          <p:nvPr>
            <p:ph type="title"/>
          </p:nvPr>
        </p:nvSpPr>
        <p:spPr/>
        <p:txBody>
          <a:bodyPr/>
          <a:lstStyle/>
          <a:p>
            <a:r>
              <a:rPr lang="en-US" altLang="x-none"/>
              <a:t>Freestyle </a:t>
            </a:r>
            <a:r>
              <a:rPr lang="en-US" altLang="x-none" sz="2400"/>
              <a:t>(Cont’d)</a:t>
            </a:r>
          </a:p>
        </p:txBody>
      </p:sp>
      <p:sp>
        <p:nvSpPr>
          <p:cNvPr id="99335" name="Rectangle 7"/>
          <p:cNvSpPr>
            <a:spLocks noGrp="1" noChangeArrowheads="1"/>
          </p:cNvSpPr>
          <p:nvPr>
            <p:ph type="body" idx="1"/>
          </p:nvPr>
        </p:nvSpPr>
        <p:spPr/>
        <p:txBody>
          <a:bodyPr/>
          <a:lstStyle/>
          <a:p>
            <a:pPr lvl="1"/>
            <a:r>
              <a:rPr lang="en-US" altLang="x-none"/>
              <a:t>Some part of the swimmer must break the surface of the water throughout the race, except it shall be permissible for the swimmer to be completely submerged during the turn and for a distance of not more than 15 meters (16.4 yards) after the start and each turn at which point the head must have broken the surface</a:t>
            </a:r>
          </a:p>
          <a:p>
            <a:r>
              <a:rPr lang="en-US" altLang="x-none"/>
              <a:t>Turns</a:t>
            </a:r>
          </a:p>
          <a:p>
            <a:pPr lvl="1"/>
            <a:r>
              <a:rPr lang="en-US" altLang="x-none"/>
              <a:t>Upon completion of each length, the swimmer must touch the wall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D602115-0ADE-9848-9D00-F92A91671D7A}" type="slidenum">
              <a:rPr lang="en-US" altLang="x-none"/>
              <a:pPr/>
              <a:t>21</a:t>
            </a:fld>
            <a:endParaRPr lang="en-US" altLang="x-none"/>
          </a:p>
        </p:txBody>
      </p:sp>
      <p:sp>
        <p:nvSpPr>
          <p:cNvPr id="101382" name="Rectangle 6"/>
          <p:cNvSpPr>
            <a:spLocks noGrp="1" noChangeArrowheads="1"/>
          </p:cNvSpPr>
          <p:nvPr>
            <p:ph type="title"/>
          </p:nvPr>
        </p:nvSpPr>
        <p:spPr/>
        <p:txBody>
          <a:bodyPr/>
          <a:lstStyle/>
          <a:p>
            <a:r>
              <a:rPr lang="en-US" altLang="x-none"/>
              <a:t>Freestyle </a:t>
            </a:r>
            <a:r>
              <a:rPr lang="en-US" altLang="x-none" sz="2400"/>
              <a:t>(Cont’d)</a:t>
            </a:r>
          </a:p>
        </p:txBody>
      </p:sp>
      <p:sp>
        <p:nvSpPr>
          <p:cNvPr id="101383" name="Rectangle 7"/>
          <p:cNvSpPr>
            <a:spLocks noGrp="1" noChangeArrowheads="1"/>
          </p:cNvSpPr>
          <p:nvPr>
            <p:ph type="body" idx="1"/>
          </p:nvPr>
        </p:nvSpPr>
        <p:spPr/>
        <p:txBody>
          <a:bodyPr/>
          <a:lstStyle/>
          <a:p>
            <a:r>
              <a:rPr lang="en-US" altLang="x-none"/>
              <a:t>Finish</a:t>
            </a:r>
          </a:p>
          <a:p>
            <a:pPr lvl="1"/>
            <a:r>
              <a:rPr lang="en-US" altLang="x-none"/>
              <a:t>The swimmer shall have finished the race when any part of the body touches the wall after completing the prescribed distance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4E7EDEA-D227-E14A-91BD-B7FDD6C15BE5}" type="slidenum">
              <a:rPr lang="en-US" altLang="x-none"/>
              <a:pPr/>
              <a:t>22</a:t>
            </a:fld>
            <a:endParaRPr lang="en-US" altLang="x-none"/>
          </a:p>
        </p:txBody>
      </p:sp>
      <p:sp>
        <p:nvSpPr>
          <p:cNvPr id="33799" name="Rectangle 7"/>
          <p:cNvSpPr>
            <a:spLocks noGrp="1" noChangeArrowheads="1"/>
          </p:cNvSpPr>
          <p:nvPr>
            <p:ph type="title"/>
          </p:nvPr>
        </p:nvSpPr>
        <p:spPr/>
        <p:txBody>
          <a:bodyPr/>
          <a:lstStyle/>
          <a:p>
            <a:r>
              <a:rPr lang="en-US" altLang="x-none"/>
              <a:t>Individual Medley</a:t>
            </a:r>
          </a:p>
        </p:txBody>
      </p:sp>
      <p:sp>
        <p:nvSpPr>
          <p:cNvPr id="33800" name="Rectangle 8"/>
          <p:cNvSpPr>
            <a:spLocks noGrp="1" noChangeArrowheads="1"/>
          </p:cNvSpPr>
          <p:nvPr>
            <p:ph type="body" idx="1"/>
          </p:nvPr>
        </p:nvSpPr>
        <p:spPr>
          <a:xfrm>
            <a:off x="381000" y="1524000"/>
            <a:ext cx="8382000" cy="5334000"/>
          </a:xfrm>
        </p:spPr>
        <p:txBody>
          <a:bodyPr/>
          <a:lstStyle/>
          <a:p>
            <a:r>
              <a:rPr lang="en-US" altLang="x-none"/>
              <a:t>The swimmer shall swim the prescribed distance in the following order:  the first ¼ = butterfly, the second ¼ = backstroke, the third ¼ = breaststroke and the last ¼ = freestyle</a:t>
            </a:r>
          </a:p>
          <a:p>
            <a:r>
              <a:rPr lang="en-US" altLang="x-none"/>
              <a:t>Start</a:t>
            </a:r>
          </a:p>
          <a:p>
            <a:pPr lvl="1"/>
            <a:r>
              <a:rPr lang="en-US" altLang="x-none"/>
              <a:t>The forward start shall be used</a:t>
            </a:r>
          </a:p>
          <a:p>
            <a:r>
              <a:rPr lang="en-US" altLang="x-none"/>
              <a:t>Stroke</a:t>
            </a:r>
          </a:p>
          <a:p>
            <a:pPr lvl="1"/>
            <a:r>
              <a:rPr lang="en-US" altLang="x-none"/>
              <a:t>The stroke for each ¼ of the designated distance shall follow the prescribed rules for that stroke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95EBFF0-0858-9F4F-BA6E-D354B1D625C0}" type="slidenum">
              <a:rPr lang="en-US" altLang="x-none"/>
              <a:pPr/>
              <a:t>23</a:t>
            </a:fld>
            <a:endParaRPr lang="en-US" altLang="x-none"/>
          </a:p>
        </p:txBody>
      </p:sp>
      <p:sp>
        <p:nvSpPr>
          <p:cNvPr id="91143" name="Rectangle 7"/>
          <p:cNvSpPr>
            <a:spLocks noGrp="1" noChangeArrowheads="1"/>
          </p:cNvSpPr>
          <p:nvPr>
            <p:ph type="title"/>
          </p:nvPr>
        </p:nvSpPr>
        <p:spPr/>
        <p:txBody>
          <a:bodyPr/>
          <a:lstStyle/>
          <a:p>
            <a:r>
              <a:rPr lang="en-US" altLang="x-none"/>
              <a:t>Individual Medley </a:t>
            </a:r>
            <a:r>
              <a:rPr lang="en-US" altLang="x-none" sz="2400"/>
              <a:t>(Cont’d)</a:t>
            </a:r>
          </a:p>
        </p:txBody>
      </p:sp>
      <p:sp>
        <p:nvSpPr>
          <p:cNvPr id="91144" name="Rectangle 8"/>
          <p:cNvSpPr>
            <a:spLocks noGrp="1" noChangeArrowheads="1"/>
          </p:cNvSpPr>
          <p:nvPr>
            <p:ph type="body" idx="1"/>
          </p:nvPr>
        </p:nvSpPr>
        <p:spPr/>
        <p:txBody>
          <a:bodyPr/>
          <a:lstStyle/>
          <a:p>
            <a:r>
              <a:rPr lang="en-US" altLang="x-none"/>
              <a:t>Turns</a:t>
            </a:r>
          </a:p>
          <a:p>
            <a:pPr lvl="1"/>
            <a:r>
              <a:rPr lang="en-US" altLang="x-none"/>
              <a:t>Intermediate turns within each stroke shall conform to the turn rules for that stroke</a:t>
            </a:r>
          </a:p>
          <a:p>
            <a:pPr lvl="1"/>
            <a:r>
              <a:rPr lang="en-US" altLang="x-none"/>
              <a:t>The turns when changing from one stroke to another shall conform to the finish rules for the stroke just completed and shall be as follows:</a:t>
            </a:r>
          </a:p>
          <a:p>
            <a:pPr lvl="2"/>
            <a:r>
              <a:rPr lang="en-US" altLang="x-none"/>
              <a:t>Butterfly to Backstroke – The swimmer must touch as previously described.  Once a legal touch has been made, the swimmer may turn in any manner but the shoulders must be at or past vertical toward the back when the swimmer leaves the wall.</a:t>
            </a:r>
          </a:p>
          <a:p>
            <a:endParaRPr lang="en-US" altLang="x-none"/>
          </a:p>
          <a:p>
            <a:endParaRPr lang="en-US" altLang="x-none"/>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D6DD17B-41B0-4245-AB22-AE04CC10571D}" type="slidenum">
              <a:rPr lang="en-US" altLang="x-none"/>
              <a:pPr/>
              <a:t>24</a:t>
            </a:fld>
            <a:endParaRPr lang="en-US" altLang="x-none"/>
          </a:p>
        </p:txBody>
      </p:sp>
      <p:sp>
        <p:nvSpPr>
          <p:cNvPr id="102406" name="Rectangle 6"/>
          <p:cNvSpPr>
            <a:spLocks noGrp="1" noChangeArrowheads="1"/>
          </p:cNvSpPr>
          <p:nvPr>
            <p:ph type="title"/>
          </p:nvPr>
        </p:nvSpPr>
        <p:spPr/>
        <p:txBody>
          <a:bodyPr/>
          <a:lstStyle/>
          <a:p>
            <a:r>
              <a:rPr lang="en-US" altLang="x-none"/>
              <a:t>Individual Medley </a:t>
            </a:r>
            <a:r>
              <a:rPr lang="en-US" altLang="x-none" sz="2400"/>
              <a:t>(Cont’d)</a:t>
            </a:r>
          </a:p>
        </p:txBody>
      </p:sp>
      <p:sp>
        <p:nvSpPr>
          <p:cNvPr id="102407" name="Rectangle 7"/>
          <p:cNvSpPr>
            <a:spLocks noGrp="1" noChangeArrowheads="1"/>
          </p:cNvSpPr>
          <p:nvPr>
            <p:ph type="body" idx="1"/>
          </p:nvPr>
        </p:nvSpPr>
        <p:spPr/>
        <p:txBody>
          <a:bodyPr/>
          <a:lstStyle/>
          <a:p>
            <a:pPr lvl="2"/>
            <a:r>
              <a:rPr lang="en-US" altLang="x-none"/>
              <a:t>Backstroke to Breaststroke – The swimmer must touch the wall while on the back.  Once a legal touch has been made, the swimmer may turn in any manner but the shoulders must be at or past vertical toward the breast when the swimmer leaves the wall and prescribed breaststroke form must be attained prior to the first arm stroke.</a:t>
            </a:r>
          </a:p>
          <a:p>
            <a:pPr lvl="2"/>
            <a:r>
              <a:rPr lang="en-US" altLang="x-none"/>
              <a:t>Breaststroke to Freestyle – The swimmer must touch as previously described.  Once a legal touch has been made, the swimmer may turn in any manner.</a:t>
            </a:r>
          </a:p>
          <a:p>
            <a:r>
              <a:rPr lang="en-US" altLang="x-none"/>
              <a:t>Finish</a:t>
            </a:r>
          </a:p>
          <a:p>
            <a:pPr lvl="1"/>
            <a:r>
              <a:rPr lang="en-US" altLang="x-none"/>
              <a:t>The swimmer shall have finished the race when any part of the body touches the wall after the prescribed distance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D9759CD-1D7E-EA4B-9A15-B83A4298DF71}" type="slidenum">
              <a:rPr lang="en-US" altLang="x-none"/>
              <a:pPr/>
              <a:t>25</a:t>
            </a:fld>
            <a:endParaRPr lang="en-US" altLang="x-none"/>
          </a:p>
        </p:txBody>
      </p:sp>
      <p:sp>
        <p:nvSpPr>
          <p:cNvPr id="59398" name="Rectangle 6"/>
          <p:cNvSpPr>
            <a:spLocks noGrp="1" noChangeArrowheads="1"/>
          </p:cNvSpPr>
          <p:nvPr>
            <p:ph type="title"/>
          </p:nvPr>
        </p:nvSpPr>
        <p:spPr/>
        <p:txBody>
          <a:bodyPr/>
          <a:lstStyle/>
          <a:p>
            <a:r>
              <a:rPr lang="en-US" altLang="x-none"/>
              <a:t>Medley Relay Infractions</a:t>
            </a:r>
          </a:p>
        </p:txBody>
      </p:sp>
      <p:sp>
        <p:nvSpPr>
          <p:cNvPr id="59399" name="Rectangle 7"/>
          <p:cNvSpPr>
            <a:spLocks noGrp="1" noChangeArrowheads="1"/>
          </p:cNvSpPr>
          <p:nvPr>
            <p:ph type="body" idx="1"/>
          </p:nvPr>
        </p:nvSpPr>
        <p:spPr/>
        <p:txBody>
          <a:bodyPr/>
          <a:lstStyle/>
          <a:p>
            <a:r>
              <a:rPr lang="en-US" altLang="x-none"/>
              <a:t>Strokes not swum in proper order</a:t>
            </a:r>
          </a:p>
          <a:p>
            <a:r>
              <a:rPr lang="en-US" altLang="x-none"/>
              <a:t>Violation of stroke and turn rules for each stroke</a:t>
            </a:r>
          </a:p>
          <a:p>
            <a:r>
              <a:rPr lang="en-US" altLang="x-none"/>
              <a:t>The last ¼ of the race must be swum as something other than butterfly, backstroke, or breaststroke</a:t>
            </a:r>
          </a:p>
          <a:p>
            <a:r>
              <a:rPr lang="en-US" altLang="x-none"/>
              <a:t>Early take-off</a:t>
            </a:r>
          </a:p>
          <a:p>
            <a:endParaRPr lang="en-US" altLang="x-none"/>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7B1E81-4B68-3542-A03E-136D4C433A9F}" type="slidenum">
              <a:rPr lang="en-US" altLang="x-none"/>
              <a:pPr/>
              <a:t>26</a:t>
            </a:fld>
            <a:endParaRPr lang="en-US" altLang="x-none"/>
          </a:p>
        </p:txBody>
      </p:sp>
      <p:sp>
        <p:nvSpPr>
          <p:cNvPr id="60422" name="Rectangle 6"/>
          <p:cNvSpPr>
            <a:spLocks noGrp="1" noChangeArrowheads="1"/>
          </p:cNvSpPr>
          <p:nvPr>
            <p:ph type="title"/>
          </p:nvPr>
        </p:nvSpPr>
        <p:spPr/>
        <p:txBody>
          <a:bodyPr/>
          <a:lstStyle/>
          <a:p>
            <a:r>
              <a:rPr lang="en-US" altLang="x-none"/>
              <a:t>Freestyle Relay Infractions</a:t>
            </a:r>
          </a:p>
        </p:txBody>
      </p:sp>
      <p:sp>
        <p:nvSpPr>
          <p:cNvPr id="60423" name="Rectangle 7"/>
          <p:cNvSpPr>
            <a:spLocks noGrp="1" noChangeArrowheads="1"/>
          </p:cNvSpPr>
          <p:nvPr>
            <p:ph type="body" idx="1"/>
          </p:nvPr>
        </p:nvSpPr>
        <p:spPr/>
        <p:txBody>
          <a:bodyPr/>
          <a:lstStyle/>
          <a:p>
            <a:r>
              <a:rPr lang="en-US" altLang="x-none"/>
              <a:t>Violation of freestyle stroke and turn rules</a:t>
            </a:r>
          </a:p>
          <a:p>
            <a:r>
              <a:rPr lang="en-US" altLang="x-none"/>
              <a:t>Early take-off</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783F193-98F3-4E40-9BDD-AE6E6199C7CB}" type="slidenum">
              <a:rPr lang="en-US" altLang="x-none"/>
              <a:pPr/>
              <a:t>27</a:t>
            </a:fld>
            <a:endParaRPr lang="en-US" altLang="x-none"/>
          </a:p>
        </p:txBody>
      </p:sp>
      <p:sp>
        <p:nvSpPr>
          <p:cNvPr id="70662" name="Rectangle 6"/>
          <p:cNvSpPr>
            <a:spLocks noGrp="1" noChangeArrowheads="1"/>
          </p:cNvSpPr>
          <p:nvPr>
            <p:ph type="title"/>
          </p:nvPr>
        </p:nvSpPr>
        <p:spPr/>
        <p:txBody>
          <a:bodyPr/>
          <a:lstStyle/>
          <a:p>
            <a:r>
              <a:rPr lang="en-US" altLang="x-none"/>
              <a:t>All Strokes</a:t>
            </a:r>
          </a:p>
        </p:txBody>
      </p:sp>
      <p:sp>
        <p:nvSpPr>
          <p:cNvPr id="70663" name="Rectangle 7"/>
          <p:cNvSpPr>
            <a:spLocks noGrp="1" noChangeArrowheads="1"/>
          </p:cNvSpPr>
          <p:nvPr>
            <p:ph type="body" idx="1"/>
          </p:nvPr>
        </p:nvSpPr>
        <p:spPr/>
        <p:txBody>
          <a:bodyPr/>
          <a:lstStyle/>
          <a:p>
            <a:r>
              <a:rPr lang="en-US" altLang="x-none"/>
              <a:t>The Rules and Regulations Committee adopted the following parameters regarding touching the bottom during a turn:</a:t>
            </a:r>
          </a:p>
          <a:p>
            <a:pPr lvl="1"/>
            <a:r>
              <a:rPr lang="en-US" altLang="x-none"/>
              <a:t>Once a legal touch has been made, the swimmer may turn in any manner desired. Therefore, standing on the bottom after a legal touch has been made and prior to pushing off the wall should be considered part of the turn and no DQ should be called.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0CCA13C-AB20-C64E-8299-73062EF50486}" type="slidenum">
              <a:rPr lang="en-US" altLang="x-none"/>
              <a:pPr/>
              <a:t>28</a:t>
            </a:fld>
            <a:endParaRPr lang="en-US" altLang="x-none"/>
          </a:p>
        </p:txBody>
      </p:sp>
      <p:sp>
        <p:nvSpPr>
          <p:cNvPr id="34822" name="Rectangle 6"/>
          <p:cNvSpPr>
            <a:spLocks noGrp="1" noChangeArrowheads="1"/>
          </p:cNvSpPr>
          <p:nvPr>
            <p:ph type="title"/>
          </p:nvPr>
        </p:nvSpPr>
        <p:spPr/>
        <p:txBody>
          <a:bodyPr/>
          <a:lstStyle/>
          <a:p>
            <a:r>
              <a:rPr lang="en-US" altLang="x-none"/>
              <a:t>Additional Rules</a:t>
            </a:r>
          </a:p>
        </p:txBody>
      </p:sp>
      <p:sp>
        <p:nvSpPr>
          <p:cNvPr id="34823" name="Rectangle 7"/>
          <p:cNvSpPr>
            <a:spLocks noGrp="1" noChangeArrowheads="1"/>
          </p:cNvSpPr>
          <p:nvPr>
            <p:ph type="body" idx="1"/>
          </p:nvPr>
        </p:nvSpPr>
        <p:spPr/>
        <p:txBody>
          <a:bodyPr/>
          <a:lstStyle/>
          <a:p>
            <a:r>
              <a:rPr lang="en-US" altLang="x-none"/>
              <a:t>A swimmer must start and finish in the same lane</a:t>
            </a:r>
          </a:p>
          <a:p>
            <a:r>
              <a:rPr lang="en-US" altLang="x-none"/>
              <a:t>Standing on the bottom during a freestyle race shall not disqualify a swimmer, but a swimmer must not leave the pool, or walk, or spring from the bottom. Standing on the bottom during any other stroke shall result in disqualification</a:t>
            </a:r>
          </a:p>
          <a:p>
            <a:r>
              <a:rPr lang="en-US" altLang="x-none"/>
              <a:t>Obstructing another swimmer by swimming across or otherwise interfering shall disqualify the offender, subject to the discretion of the Referee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660413A-9B46-5641-B7C9-4FA78EA79D7E}" type="slidenum">
              <a:rPr lang="en-US" altLang="x-none"/>
              <a:pPr/>
              <a:t>29</a:t>
            </a:fld>
            <a:endParaRPr lang="en-US" altLang="x-none"/>
          </a:p>
        </p:txBody>
      </p:sp>
      <p:sp>
        <p:nvSpPr>
          <p:cNvPr id="112644" name="Rectangle 4"/>
          <p:cNvSpPr>
            <a:spLocks noGrp="1" noChangeArrowheads="1"/>
          </p:cNvSpPr>
          <p:nvPr>
            <p:ph type="title"/>
          </p:nvPr>
        </p:nvSpPr>
        <p:spPr/>
        <p:txBody>
          <a:bodyPr/>
          <a:lstStyle/>
          <a:p>
            <a:r>
              <a:rPr lang="en-US" altLang="x-none"/>
              <a:t>Jurisdiction of Officials</a:t>
            </a:r>
          </a:p>
        </p:txBody>
      </p:sp>
      <p:sp>
        <p:nvSpPr>
          <p:cNvPr id="112645" name="Rectangle 5"/>
          <p:cNvSpPr>
            <a:spLocks noGrp="1" noChangeArrowheads="1"/>
          </p:cNvSpPr>
          <p:nvPr>
            <p:ph type="body" idx="1"/>
          </p:nvPr>
        </p:nvSpPr>
        <p:spPr/>
        <p:txBody>
          <a:bodyPr/>
          <a:lstStyle/>
          <a:p>
            <a:r>
              <a:rPr lang="en-US" altLang="x-none"/>
              <a:t>Determined by Referee or Chief Judge</a:t>
            </a:r>
          </a:p>
          <a:p>
            <a:r>
              <a:rPr lang="en-US" altLang="x-none"/>
              <a:t>Turn Judges</a:t>
            </a:r>
          </a:p>
          <a:p>
            <a:pPr lvl="1"/>
            <a:r>
              <a:rPr lang="en-US" altLang="x-none"/>
              <a:t>Start</a:t>
            </a:r>
          </a:p>
          <a:p>
            <a:pPr lvl="2"/>
            <a:r>
              <a:rPr lang="en-US" altLang="x-none"/>
              <a:t>From the start of the race to the first complete arm stroke</a:t>
            </a:r>
          </a:p>
          <a:p>
            <a:pPr lvl="1"/>
            <a:r>
              <a:rPr lang="en-US" altLang="x-none"/>
              <a:t>Turn </a:t>
            </a:r>
          </a:p>
          <a:p>
            <a:pPr lvl="2"/>
            <a:r>
              <a:rPr lang="en-US" altLang="x-none"/>
              <a:t>From the beginning of the last arm stoke before touching and ending with the completion of the first arm stroke after turning</a:t>
            </a:r>
          </a:p>
          <a:p>
            <a:pPr lvl="1"/>
            <a:r>
              <a:rPr lang="en-US" altLang="x-none"/>
              <a:t>Finish </a:t>
            </a:r>
          </a:p>
          <a:p>
            <a:pPr lvl="2"/>
            <a:r>
              <a:rPr lang="en-US" altLang="x-none"/>
              <a:t>ensure that the swimmers finish according to the rules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E45B33D-D56A-924B-AD34-6F99239AC979}" type="slidenum">
              <a:rPr lang="en-US" altLang="x-none"/>
              <a:pPr/>
              <a:t>3</a:t>
            </a:fld>
            <a:endParaRPr lang="en-US" altLang="x-none"/>
          </a:p>
        </p:txBody>
      </p:sp>
      <p:sp>
        <p:nvSpPr>
          <p:cNvPr id="92166" name="Rectangle 6"/>
          <p:cNvSpPr>
            <a:spLocks noGrp="1" noChangeArrowheads="1"/>
          </p:cNvSpPr>
          <p:nvPr>
            <p:ph type="title"/>
          </p:nvPr>
        </p:nvSpPr>
        <p:spPr/>
        <p:txBody>
          <a:bodyPr/>
          <a:lstStyle/>
          <a:p>
            <a:r>
              <a:rPr lang="en-US" altLang="x-none"/>
              <a:t>Fair and Equitable </a:t>
            </a:r>
            <a:r>
              <a:rPr lang="en-US" altLang="x-none" sz="2400"/>
              <a:t>(Cont’d)</a:t>
            </a:r>
          </a:p>
        </p:txBody>
      </p:sp>
      <p:sp>
        <p:nvSpPr>
          <p:cNvPr id="92167" name="Rectangle 7"/>
          <p:cNvSpPr>
            <a:spLocks noGrp="1" noChangeArrowheads="1"/>
          </p:cNvSpPr>
          <p:nvPr>
            <p:ph type="body" idx="1"/>
          </p:nvPr>
        </p:nvSpPr>
        <p:spPr/>
        <p:txBody>
          <a:bodyPr/>
          <a:lstStyle/>
          <a:p>
            <a:r>
              <a:rPr lang="en-US" altLang="x-none"/>
              <a:t>The rules are enforced across all age groups and levels of ability</a:t>
            </a:r>
          </a:p>
          <a:p>
            <a:r>
              <a:rPr lang="en-US" altLang="x-none"/>
              <a:t>Officials should be neutral in their enforcement of the rules; don’t favor one team over another, don’t favor one swimmer over another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5A0E0B7-A930-DD49-9DCE-1248FF0F2240}" type="slidenum">
              <a:rPr lang="en-US" altLang="x-none"/>
              <a:pPr/>
              <a:t>30</a:t>
            </a:fld>
            <a:endParaRPr lang="en-US" altLang="x-none"/>
          </a:p>
        </p:txBody>
      </p:sp>
      <p:sp>
        <p:nvSpPr>
          <p:cNvPr id="103430" name="Rectangle 6"/>
          <p:cNvSpPr>
            <a:spLocks noGrp="1" noChangeArrowheads="1"/>
          </p:cNvSpPr>
          <p:nvPr>
            <p:ph type="title"/>
          </p:nvPr>
        </p:nvSpPr>
        <p:spPr/>
        <p:txBody>
          <a:bodyPr/>
          <a:lstStyle/>
          <a:p>
            <a:r>
              <a:rPr lang="en-US" altLang="x-none"/>
              <a:t>Jurisdiction of Officials </a:t>
            </a:r>
            <a:r>
              <a:rPr lang="en-US" altLang="x-none" sz="2400"/>
              <a:t>(Cont’d)</a:t>
            </a:r>
          </a:p>
        </p:txBody>
      </p:sp>
      <p:sp>
        <p:nvSpPr>
          <p:cNvPr id="103431" name="Rectangle 7"/>
          <p:cNvSpPr>
            <a:spLocks noGrp="1" noChangeArrowheads="1"/>
          </p:cNvSpPr>
          <p:nvPr>
            <p:ph type="body" idx="1"/>
          </p:nvPr>
        </p:nvSpPr>
        <p:spPr/>
        <p:txBody>
          <a:bodyPr/>
          <a:lstStyle/>
          <a:p>
            <a:r>
              <a:rPr lang="en-US" altLang="x-none"/>
              <a:t>Stroke Judges</a:t>
            </a:r>
          </a:p>
          <a:p>
            <a:pPr lvl="1"/>
            <a:r>
              <a:rPr lang="en-US" altLang="x-none"/>
              <a:t>“Wall to wall” from the start to the finish</a:t>
            </a:r>
          </a:p>
          <a:p>
            <a:r>
              <a:rPr lang="en-US" altLang="x-none"/>
              <a:t>Equal time should be spent observing each of the swimmers within your jurisdiction</a:t>
            </a:r>
          </a:p>
          <a:p>
            <a:r>
              <a:rPr lang="en-US" altLang="x-none"/>
              <a:t>If one or more lanes are empty, an equal amount of time should be spent on the empty lane(s)</a:t>
            </a:r>
          </a:p>
          <a:p>
            <a:r>
              <a:rPr lang="en-US" altLang="x-none"/>
              <a:t>Your full attention should be on the swimmers when they are within your jurisdiction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1BEFC3F-EF98-0F41-9BE7-830CEA5A8D4C}" type="slidenum">
              <a:rPr lang="en-US" altLang="x-none"/>
              <a:pPr/>
              <a:t>31</a:t>
            </a:fld>
            <a:endParaRPr lang="en-US" altLang="x-none"/>
          </a:p>
        </p:txBody>
      </p:sp>
      <p:sp>
        <p:nvSpPr>
          <p:cNvPr id="14342" name="Rectangle 6"/>
          <p:cNvSpPr>
            <a:spLocks noGrp="1" noChangeArrowheads="1"/>
          </p:cNvSpPr>
          <p:nvPr>
            <p:ph type="title"/>
          </p:nvPr>
        </p:nvSpPr>
        <p:spPr/>
        <p:txBody>
          <a:bodyPr/>
          <a:lstStyle/>
          <a:p>
            <a:r>
              <a:rPr lang="en-US" altLang="x-none"/>
              <a:t>Disqualifications</a:t>
            </a:r>
          </a:p>
        </p:txBody>
      </p:sp>
      <p:sp>
        <p:nvSpPr>
          <p:cNvPr id="14343" name="Rectangle 7"/>
          <p:cNvSpPr>
            <a:spLocks noGrp="1" noChangeArrowheads="1"/>
          </p:cNvSpPr>
          <p:nvPr>
            <p:ph type="body" idx="1"/>
          </p:nvPr>
        </p:nvSpPr>
        <p:spPr>
          <a:xfrm>
            <a:off x="381000" y="1524000"/>
            <a:ext cx="8382000" cy="5105400"/>
          </a:xfrm>
        </p:spPr>
        <p:txBody>
          <a:bodyPr/>
          <a:lstStyle/>
          <a:p>
            <a:r>
              <a:rPr lang="en-US" altLang="x-none"/>
              <a:t>Raise a hand overhead on observing a violation of the rules that occurs within your jurisdiction</a:t>
            </a:r>
            <a:endParaRPr lang="en-US" altLang="x-none" sz="1400"/>
          </a:p>
          <a:p>
            <a:r>
              <a:rPr lang="en-US" altLang="x-none"/>
              <a:t>Keep your hand up long enough for the Referee/Chief Judge to see it</a:t>
            </a:r>
            <a:endParaRPr lang="en-US" altLang="x-none" sz="1400"/>
          </a:p>
          <a:p>
            <a:r>
              <a:rPr lang="en-US" altLang="x-none"/>
              <a:t>If you raise your hand…</a:t>
            </a:r>
          </a:p>
          <a:p>
            <a:pPr lvl="1">
              <a:buFontTx/>
              <a:buNone/>
            </a:pPr>
            <a:r>
              <a:rPr lang="en-US" altLang="x-none"/>
              <a:t>…you don’t have to make a call;</a:t>
            </a:r>
            <a:endParaRPr lang="en-US" altLang="x-none" sz="1200"/>
          </a:p>
          <a:p>
            <a:r>
              <a:rPr lang="en-US" altLang="x-none"/>
              <a:t>if you don’t raise your hand…</a:t>
            </a:r>
          </a:p>
          <a:p>
            <a:pPr lvl="1">
              <a:buFontTx/>
              <a:buNone/>
            </a:pPr>
            <a:r>
              <a:rPr lang="en-US" altLang="x-none"/>
              <a:t>…you can’t make a call</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065FD46-3E1F-CF4A-B224-B2DDBE2B56B0}" type="slidenum">
              <a:rPr lang="en-US" altLang="x-none"/>
              <a:pPr/>
              <a:t>32</a:t>
            </a:fld>
            <a:endParaRPr lang="en-US" altLang="x-none"/>
          </a:p>
        </p:txBody>
      </p:sp>
      <p:sp>
        <p:nvSpPr>
          <p:cNvPr id="15366" name="Rectangle 6"/>
          <p:cNvSpPr>
            <a:spLocks noGrp="1" noChangeArrowheads="1"/>
          </p:cNvSpPr>
          <p:nvPr>
            <p:ph type="title"/>
          </p:nvPr>
        </p:nvSpPr>
        <p:spPr/>
        <p:txBody>
          <a:bodyPr/>
          <a:lstStyle/>
          <a:p>
            <a:r>
              <a:rPr lang="en-US" altLang="x-none"/>
              <a:t>Disqualifications </a:t>
            </a:r>
            <a:r>
              <a:rPr lang="en-US" altLang="x-none" sz="2400"/>
              <a:t>(Cont’d)</a:t>
            </a:r>
          </a:p>
        </p:txBody>
      </p:sp>
      <p:sp>
        <p:nvSpPr>
          <p:cNvPr id="15367" name="Rectangle 7"/>
          <p:cNvSpPr>
            <a:spLocks noGrp="1" noChangeArrowheads="1"/>
          </p:cNvSpPr>
          <p:nvPr>
            <p:ph type="body" idx="1"/>
          </p:nvPr>
        </p:nvSpPr>
        <p:spPr/>
        <p:txBody>
          <a:bodyPr/>
          <a:lstStyle/>
          <a:p>
            <a:r>
              <a:rPr lang="en-US" altLang="x-none"/>
              <a:t>If you’re hesitant in raising your hand, the call was probably too close to make</a:t>
            </a:r>
            <a:endParaRPr lang="en-US" altLang="x-none" sz="1400"/>
          </a:p>
          <a:p>
            <a:r>
              <a:rPr lang="en-US" altLang="x-none"/>
              <a:t>The benefit of the doubt goes to the swimmer</a:t>
            </a:r>
            <a:endParaRPr lang="en-US" altLang="x-none" sz="1400"/>
          </a:p>
          <a:p>
            <a:r>
              <a:rPr lang="en-US" altLang="x-none"/>
              <a:t>After signaling a DQ, continue to observe all the swimmers in your jurisdiction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EF6E53D-EAC0-ED41-949C-1567B592027C}" type="slidenum">
              <a:rPr lang="en-US" altLang="x-none"/>
              <a:pPr/>
              <a:t>33</a:t>
            </a:fld>
            <a:endParaRPr lang="en-US" altLang="x-none"/>
          </a:p>
        </p:txBody>
      </p:sp>
      <p:sp>
        <p:nvSpPr>
          <p:cNvPr id="111620" name="Rectangle 4"/>
          <p:cNvSpPr>
            <a:spLocks noGrp="1" noChangeArrowheads="1"/>
          </p:cNvSpPr>
          <p:nvPr>
            <p:ph type="title"/>
          </p:nvPr>
        </p:nvSpPr>
        <p:spPr/>
        <p:txBody>
          <a:bodyPr/>
          <a:lstStyle/>
          <a:p>
            <a:r>
              <a:rPr lang="en-US" altLang="x-none"/>
              <a:t>Disqualification Reports</a:t>
            </a:r>
          </a:p>
        </p:txBody>
      </p:sp>
      <p:sp>
        <p:nvSpPr>
          <p:cNvPr id="111621" name="Rectangle 5"/>
          <p:cNvSpPr>
            <a:spLocks noGrp="1" noChangeArrowheads="1"/>
          </p:cNvSpPr>
          <p:nvPr>
            <p:ph type="body" idx="1"/>
          </p:nvPr>
        </p:nvSpPr>
        <p:spPr/>
        <p:txBody>
          <a:bodyPr/>
          <a:lstStyle/>
          <a:p>
            <a:r>
              <a:rPr lang="en-US" altLang="x-none"/>
              <a:t>Confirmed name of swimmer</a:t>
            </a:r>
          </a:p>
          <a:p>
            <a:r>
              <a:rPr lang="en-US" altLang="x-none"/>
              <a:t>Event #, Heat #, Event name</a:t>
            </a:r>
          </a:p>
          <a:p>
            <a:r>
              <a:rPr lang="en-US" altLang="x-none"/>
              <a:t>Violation</a:t>
            </a:r>
          </a:p>
          <a:p>
            <a:pPr lvl="1"/>
            <a:r>
              <a:rPr lang="en-US" altLang="x-none"/>
              <a:t>Note: Most, but not all, violations are listed on the DQ slips</a:t>
            </a:r>
          </a:p>
          <a:p>
            <a:r>
              <a:rPr lang="en-US" altLang="x-none"/>
              <a:t>Your signature</a:t>
            </a:r>
          </a:p>
          <a:p>
            <a:r>
              <a:rPr lang="en-US" altLang="x-none"/>
              <a:t>Referee’s signature</a:t>
            </a:r>
          </a:p>
        </p:txBody>
      </p:sp>
      <p:pic>
        <p:nvPicPr>
          <p:cNvPr id="111623" name="Picture 7" descr="DQ%20Slip">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85926">
            <a:off x="6953250" y="3944938"/>
            <a:ext cx="1612900" cy="3343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nodeType="withEffect">
                                  <p:stCondLst>
                                    <p:cond delay="0"/>
                                  </p:stCondLst>
                                  <p:childTnLst>
                                    <p:set>
                                      <p:cBhvr>
                                        <p:cTn id="6" dur="1" fill="hold">
                                          <p:stCondLst>
                                            <p:cond delay="0"/>
                                          </p:stCondLst>
                                        </p:cTn>
                                        <p:tgtEl>
                                          <p:spTgt spid="111623"/>
                                        </p:tgtEl>
                                        <p:attrNameLst>
                                          <p:attrName>style.visibility</p:attrName>
                                        </p:attrNameLst>
                                      </p:cBhvr>
                                      <p:to>
                                        <p:strVal val="visible"/>
                                      </p:to>
                                    </p:set>
                                    <p:anim calcmode="lin" valueType="num">
                                      <p:cBhvr additive="base">
                                        <p:cTn id="7" dur="2000" fill="hold"/>
                                        <p:tgtEl>
                                          <p:spTgt spid="111623"/>
                                        </p:tgtEl>
                                        <p:attrNameLst>
                                          <p:attrName>ppt_x</p:attrName>
                                        </p:attrNameLst>
                                      </p:cBhvr>
                                      <p:tavLst>
                                        <p:tav tm="0">
                                          <p:val>
                                            <p:strVal val="#ppt_x"/>
                                          </p:val>
                                        </p:tav>
                                        <p:tav tm="100000">
                                          <p:val>
                                            <p:strVal val="#ppt_x"/>
                                          </p:val>
                                        </p:tav>
                                      </p:tavLst>
                                    </p:anim>
                                    <p:anim calcmode="lin" valueType="num">
                                      <p:cBhvr additive="base">
                                        <p:cTn id="8" dur="2000" fill="hold"/>
                                        <p:tgtEl>
                                          <p:spTgt spid="1116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4628" name="Picture 4" descr="DQ Sl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0850" y="0"/>
            <a:ext cx="3294063" cy="68246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89FE2F4-51B4-2841-894C-3A89E685384F}" type="slidenum">
              <a:rPr lang="en-US" altLang="x-none"/>
              <a:pPr/>
              <a:t>35</a:t>
            </a:fld>
            <a:endParaRPr lang="en-US" altLang="x-none"/>
          </a:p>
        </p:txBody>
      </p:sp>
      <p:sp>
        <p:nvSpPr>
          <p:cNvPr id="110596" name="Rectangle 4"/>
          <p:cNvSpPr>
            <a:spLocks noGrp="1" noChangeArrowheads="1"/>
          </p:cNvSpPr>
          <p:nvPr>
            <p:ph type="title"/>
          </p:nvPr>
        </p:nvSpPr>
        <p:spPr/>
        <p:txBody>
          <a:bodyPr/>
          <a:lstStyle/>
          <a:p>
            <a:r>
              <a:rPr lang="en-US" altLang="x-none"/>
              <a:t>Disqualification Reports </a:t>
            </a:r>
            <a:r>
              <a:rPr lang="en-US" altLang="x-none" sz="2400"/>
              <a:t>(Cont’d)</a:t>
            </a:r>
          </a:p>
        </p:txBody>
      </p:sp>
      <p:sp>
        <p:nvSpPr>
          <p:cNvPr id="110597" name="Rectangle 5"/>
          <p:cNvSpPr>
            <a:spLocks noGrp="1" noChangeArrowheads="1"/>
          </p:cNvSpPr>
          <p:nvPr>
            <p:ph type="body" idx="1"/>
          </p:nvPr>
        </p:nvSpPr>
        <p:spPr>
          <a:xfrm>
            <a:off x="381000" y="1524000"/>
            <a:ext cx="8534400" cy="4953000"/>
          </a:xfrm>
        </p:spPr>
        <p:txBody>
          <a:bodyPr/>
          <a:lstStyle/>
          <a:p>
            <a:r>
              <a:rPr lang="en-US" altLang="x-none"/>
              <a:t>The Referee or Chief Judge must approve the DQ</a:t>
            </a:r>
          </a:p>
          <a:p>
            <a:r>
              <a:rPr lang="en-US" altLang="x-none"/>
              <a:t>Be prepared to answer three questions:</a:t>
            </a:r>
          </a:p>
          <a:p>
            <a:pPr lvl="1"/>
            <a:r>
              <a:rPr lang="en-US" altLang="x-none"/>
              <a:t>What was your jurisdiction?</a:t>
            </a:r>
          </a:p>
          <a:p>
            <a:pPr lvl="2"/>
            <a:r>
              <a:rPr lang="en-US" altLang="x-none"/>
              <a:t>Where were you physically located at the time?</a:t>
            </a:r>
          </a:p>
          <a:p>
            <a:pPr lvl="1"/>
            <a:r>
              <a:rPr lang="en-US" altLang="x-none"/>
              <a:t>What did you see?</a:t>
            </a:r>
          </a:p>
          <a:p>
            <a:pPr lvl="2"/>
            <a:r>
              <a:rPr lang="en-US" altLang="x-none"/>
              <a:t>Use proper terminology</a:t>
            </a:r>
          </a:p>
          <a:p>
            <a:pPr lvl="1"/>
            <a:r>
              <a:rPr lang="en-US" altLang="x-none"/>
              <a:t>Which rule was violated?</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801D424E-8EB5-9341-B29E-5E6664D7804E}" type="slidenum">
              <a:rPr lang="en-US" altLang="x-none"/>
              <a:pPr/>
              <a:t>36</a:t>
            </a:fld>
            <a:endParaRPr lang="en-US" altLang="x-none"/>
          </a:p>
        </p:txBody>
      </p:sp>
      <p:sp>
        <p:nvSpPr>
          <p:cNvPr id="105476" name="Rectangle 4"/>
          <p:cNvSpPr>
            <a:spLocks noGrp="1" noChangeArrowheads="1"/>
          </p:cNvSpPr>
          <p:nvPr>
            <p:ph type="title"/>
          </p:nvPr>
        </p:nvSpPr>
        <p:spPr/>
        <p:txBody>
          <a:bodyPr/>
          <a:lstStyle/>
          <a:p>
            <a:r>
              <a:rPr lang="en-US" altLang="x-none"/>
              <a:t>Remember!</a:t>
            </a:r>
          </a:p>
        </p:txBody>
      </p:sp>
      <p:sp>
        <p:nvSpPr>
          <p:cNvPr id="105477" name="Rectangle 5"/>
          <p:cNvSpPr>
            <a:spLocks noGrp="1" noChangeArrowheads="1"/>
          </p:cNvSpPr>
          <p:nvPr>
            <p:ph type="body" idx="1"/>
          </p:nvPr>
        </p:nvSpPr>
        <p:spPr/>
        <p:txBody>
          <a:bodyPr/>
          <a:lstStyle/>
          <a:p>
            <a:r>
              <a:rPr lang="en-US" altLang="x-none" sz="4000"/>
              <a:t>The swimmer always receives the benefit of the doubt</a:t>
            </a:r>
          </a:p>
          <a:p>
            <a:r>
              <a:rPr lang="en-US" altLang="x-none" sz="4000"/>
              <a:t>Call what you see, not what you don’t see</a:t>
            </a:r>
          </a:p>
        </p:txBody>
      </p:sp>
      <p:pic>
        <p:nvPicPr>
          <p:cNvPr id="105483"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22089">
            <a:off x="5867400" y="3962400"/>
            <a:ext cx="2851150" cy="2597150"/>
          </a:xfrm>
          <a:prstGeom prst="rect">
            <a:avLst/>
          </a:prstGeom>
          <a:noFill/>
          <a:ln>
            <a:noFill/>
          </a:ln>
          <a:effectLst/>
          <a:extLst>
            <a:ext uri="{909E8E84-426E-40DD-AFC4-6F175D3DCCD1}">
              <a14:hiddenFill xmlns:a14="http://schemas.microsoft.com/office/drawing/2010/main">
                <a:gradFill rotWithShape="0">
                  <a:gsLst>
                    <a:gs pos="0">
                      <a:schemeClr val="bg2"/>
                    </a:gs>
                    <a:gs pos="100000">
                      <a:schemeClr val="bg2">
                        <a:gamma/>
                        <a:shade val="0"/>
                        <a:invGamma/>
                      </a:schemeClr>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105483"/>
                                        </p:tgtEl>
                                        <p:attrNameLst>
                                          <p:attrName>style.visibility</p:attrName>
                                        </p:attrNameLst>
                                      </p:cBhvr>
                                      <p:to>
                                        <p:strVal val="visible"/>
                                      </p:to>
                                    </p:set>
                                    <p:anim calcmode="lin" valueType="num">
                                      <p:cBhvr>
                                        <p:cTn id="7" dur="2000" fill="hold"/>
                                        <p:tgtEl>
                                          <p:spTgt spid="105483"/>
                                        </p:tgtEl>
                                        <p:attrNameLst>
                                          <p:attrName>ppt_w</p:attrName>
                                        </p:attrNameLst>
                                      </p:cBhvr>
                                      <p:tavLst>
                                        <p:tav tm="0">
                                          <p:val>
                                            <p:fltVal val="0"/>
                                          </p:val>
                                        </p:tav>
                                        <p:tav tm="100000">
                                          <p:val>
                                            <p:strVal val="#ppt_w"/>
                                          </p:val>
                                        </p:tav>
                                      </p:tavLst>
                                    </p:anim>
                                    <p:anim calcmode="lin" valueType="num">
                                      <p:cBhvr>
                                        <p:cTn id="8" dur="2000" fill="hold"/>
                                        <p:tgtEl>
                                          <p:spTgt spid="105483"/>
                                        </p:tgtEl>
                                        <p:attrNameLst>
                                          <p:attrName>ppt_h</p:attrName>
                                        </p:attrNameLst>
                                      </p:cBhvr>
                                      <p:tavLst>
                                        <p:tav tm="0">
                                          <p:val>
                                            <p:fltVal val="0"/>
                                          </p:val>
                                        </p:tav>
                                        <p:tav tm="100000">
                                          <p:val>
                                            <p:strVal val="#ppt_h"/>
                                          </p:val>
                                        </p:tav>
                                      </p:tavLst>
                                    </p:anim>
                                    <p:animEffect transition="in" filter="fade">
                                      <p:cBhvr>
                                        <p:cTn id="9" dur="2000"/>
                                        <p:tgtEl>
                                          <p:spTgt spid="105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WordArt 2"/>
          <p:cNvSpPr>
            <a:spLocks noChangeArrowheads="1" noChangeShapeType="1" noTextEdit="1"/>
          </p:cNvSpPr>
          <p:nvPr/>
        </p:nvSpPr>
        <p:spPr bwMode="auto">
          <a:xfrm>
            <a:off x="685800" y="2230438"/>
            <a:ext cx="7848600" cy="4170362"/>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r>
              <a:rPr lang="en-US" sz="3600" kern="10">
                <a:gradFill rotWithShape="1">
                  <a:gsLst>
                    <a:gs pos="0">
                      <a:schemeClr val="tx2"/>
                    </a:gs>
                    <a:gs pos="100000">
                      <a:schemeClr val="tx2">
                        <a:gamma/>
                        <a:tint val="38039"/>
                        <a:invGamma/>
                      </a:schemeClr>
                    </a:gs>
                  </a:gsLst>
                  <a:lin ang="5400000" scaled="1"/>
                </a:gradFill>
                <a:latin typeface="Arial Black" charset="0"/>
                <a:ea typeface="Arial Black" charset="0"/>
                <a:cs typeface="Arial Black" charset="0"/>
              </a:rPr>
              <a:t>Thank you!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3000" fill="hold"/>
                                        <p:tgtEl>
                                          <p:spTgt spid="39938"/>
                                        </p:tgtEl>
                                        <p:attrNameLst>
                                          <p:attrName>ppt_w</p:attrName>
                                        </p:attrNameLst>
                                      </p:cBhvr>
                                      <p:tavLst>
                                        <p:tav tm="0">
                                          <p:val>
                                            <p:fltVal val="0"/>
                                          </p:val>
                                        </p:tav>
                                        <p:tav tm="100000">
                                          <p:val>
                                            <p:strVal val="#ppt_w"/>
                                          </p:val>
                                        </p:tav>
                                      </p:tavLst>
                                    </p:anim>
                                    <p:anim calcmode="lin" valueType="num">
                                      <p:cBhvr>
                                        <p:cTn id="8" dur="3000" fill="hold"/>
                                        <p:tgtEl>
                                          <p:spTgt spid="39938"/>
                                        </p:tgtEl>
                                        <p:attrNameLst>
                                          <p:attrName>ppt_h</p:attrName>
                                        </p:attrNameLst>
                                      </p:cBhvr>
                                      <p:tavLst>
                                        <p:tav tm="0">
                                          <p:val>
                                            <p:fltVal val="0"/>
                                          </p:val>
                                        </p:tav>
                                        <p:tav tm="100000">
                                          <p:val>
                                            <p:strVal val="#ppt_h"/>
                                          </p:val>
                                        </p:tav>
                                      </p:tavLst>
                                    </p:anim>
                                    <p:animEffect transition="in" filter="fade">
                                      <p:cBhvr>
                                        <p:cTn id="9" dur="3000"/>
                                        <p:tgtEl>
                                          <p:spTgt spid="39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32FE4D1-25D6-9544-82E8-53F2C7B6F04D}" type="slidenum">
              <a:rPr lang="en-US" altLang="x-none"/>
              <a:pPr/>
              <a:t>4</a:t>
            </a:fld>
            <a:endParaRPr lang="en-US" altLang="x-none"/>
          </a:p>
        </p:txBody>
      </p:sp>
      <p:sp>
        <p:nvSpPr>
          <p:cNvPr id="23560" name="Rectangle 8"/>
          <p:cNvSpPr>
            <a:spLocks noGrp="1" noChangeArrowheads="1"/>
          </p:cNvSpPr>
          <p:nvPr>
            <p:ph type="title"/>
          </p:nvPr>
        </p:nvSpPr>
        <p:spPr/>
        <p:txBody>
          <a:bodyPr/>
          <a:lstStyle/>
          <a:p>
            <a:r>
              <a:rPr lang="en-US" altLang="x-none"/>
              <a:t>Mental Traps</a:t>
            </a:r>
          </a:p>
        </p:txBody>
      </p:sp>
      <p:sp>
        <p:nvSpPr>
          <p:cNvPr id="23561" name="Rectangle 9"/>
          <p:cNvSpPr>
            <a:spLocks noGrp="1" noChangeArrowheads="1"/>
          </p:cNvSpPr>
          <p:nvPr>
            <p:ph type="body" idx="1"/>
          </p:nvPr>
        </p:nvSpPr>
        <p:spPr/>
        <p:txBody>
          <a:bodyPr/>
          <a:lstStyle/>
          <a:p>
            <a:r>
              <a:rPr lang="en-US" altLang="x-none"/>
              <a:t>Advantage vs. disadvantage</a:t>
            </a:r>
          </a:p>
          <a:p>
            <a:r>
              <a:rPr lang="en-US" altLang="x-none"/>
              <a:t>The “twice theory”</a:t>
            </a:r>
          </a:p>
          <a:p>
            <a:r>
              <a:rPr lang="en-US" altLang="x-none"/>
              <a:t>“We don’t disqualify 8 &amp; unders”</a:t>
            </a:r>
          </a:p>
          <a:p>
            <a:r>
              <a:rPr lang="en-US" altLang="x-none"/>
              <a:t>“Don’t ask me to judge my child”</a:t>
            </a:r>
          </a:p>
          <a:p>
            <a:r>
              <a:rPr lang="en-US" altLang="x-none"/>
              <a:t>Don’t infer…</a:t>
            </a:r>
          </a:p>
          <a:p>
            <a:pPr lvl="1"/>
            <a:r>
              <a:rPr lang="en-US" altLang="x-none"/>
              <a:t>Call what you see, not what you don’t see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0"/>
          </p:nvPr>
        </p:nvSpPr>
        <p:spPr/>
        <p:txBody>
          <a:bodyPr/>
          <a:lstStyle/>
          <a:p>
            <a:fld id="{D98896CD-F61F-8146-9A70-DBD10480EC70}" type="slidenum">
              <a:rPr lang="en-US" altLang="x-none"/>
              <a:pPr/>
              <a:t>5</a:t>
            </a:fld>
            <a:endParaRPr lang="en-US" altLang="x-none"/>
          </a:p>
        </p:txBody>
      </p:sp>
      <p:sp>
        <p:nvSpPr>
          <p:cNvPr id="9230" name="Rectangle 14"/>
          <p:cNvSpPr>
            <a:spLocks noGrp="1" noChangeArrowheads="1"/>
          </p:cNvSpPr>
          <p:nvPr>
            <p:ph type="title"/>
          </p:nvPr>
        </p:nvSpPr>
        <p:spPr/>
        <p:txBody>
          <a:bodyPr/>
          <a:lstStyle/>
          <a:p>
            <a:r>
              <a:rPr lang="en-US" altLang="x-none"/>
              <a:t>Rules of Thumb</a:t>
            </a:r>
          </a:p>
        </p:txBody>
      </p:sp>
      <p:sp>
        <p:nvSpPr>
          <p:cNvPr id="9231" name="Rectangle 15"/>
          <p:cNvSpPr>
            <a:spLocks noGrp="1" noChangeArrowheads="1"/>
          </p:cNvSpPr>
          <p:nvPr>
            <p:ph type="body" idx="1"/>
          </p:nvPr>
        </p:nvSpPr>
        <p:spPr>
          <a:xfrm>
            <a:off x="381000" y="2057400"/>
            <a:ext cx="8382000" cy="3581400"/>
          </a:xfrm>
        </p:spPr>
        <p:txBody>
          <a:bodyPr/>
          <a:lstStyle/>
          <a:p>
            <a:pPr>
              <a:lnSpc>
                <a:spcPct val="90000"/>
              </a:lnSpc>
            </a:pPr>
            <a:r>
              <a:rPr lang="en-US" altLang="x-none" dirty="0"/>
              <a:t>The benefit of the doubt ALWAYS goes to the </a:t>
            </a:r>
            <a:r>
              <a:rPr lang="en-US" altLang="x-none" dirty="0" smtClean="0"/>
              <a:t>swimmer</a:t>
            </a:r>
            <a:endParaRPr lang="en-US" altLang="x-none" dirty="0"/>
          </a:p>
          <a:p>
            <a:pPr>
              <a:lnSpc>
                <a:spcPct val="90000"/>
              </a:lnSpc>
            </a:pPr>
            <a:r>
              <a:rPr lang="en-US" altLang="x-none" dirty="0"/>
              <a:t>Ugly </a:t>
            </a:r>
            <a:r>
              <a:rPr lang="en-US" altLang="x-none" dirty="0" smtClean="0"/>
              <a:t>isn’t (necessarily</a:t>
            </a:r>
            <a:r>
              <a:rPr lang="en-US" altLang="x-none" dirty="0"/>
              <a:t>) illegal</a:t>
            </a:r>
          </a:p>
          <a:p>
            <a:pPr>
              <a:lnSpc>
                <a:spcPct val="90000"/>
              </a:lnSpc>
            </a:pPr>
            <a:r>
              <a:rPr lang="en-US" altLang="x-none" dirty="0"/>
              <a:t>Know the rules; review the rules before meets</a:t>
            </a:r>
          </a:p>
          <a:p>
            <a:pPr>
              <a:lnSpc>
                <a:spcPct val="90000"/>
              </a:lnSpc>
            </a:pPr>
            <a:r>
              <a:rPr lang="en-US" altLang="x-none" dirty="0"/>
              <a:t>Experience, experience, experience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9703E9D-DDFC-1249-80B2-95F78CF8D4D6}" type="slidenum">
              <a:rPr lang="en-US" altLang="x-none"/>
              <a:pPr/>
              <a:t>6</a:t>
            </a:fld>
            <a:endParaRPr lang="en-US" altLang="x-none"/>
          </a:p>
        </p:txBody>
      </p:sp>
      <p:sp>
        <p:nvSpPr>
          <p:cNvPr id="143373" name="Rectangle 13"/>
          <p:cNvSpPr>
            <a:spLocks noGrp="1" noChangeArrowheads="1"/>
          </p:cNvSpPr>
          <p:nvPr>
            <p:ph type="title"/>
          </p:nvPr>
        </p:nvSpPr>
        <p:spPr/>
        <p:txBody>
          <a:bodyPr/>
          <a:lstStyle/>
          <a:p>
            <a:r>
              <a:rPr lang="en-US" altLang="x-none"/>
              <a:t>The Golden Rule…</a:t>
            </a:r>
          </a:p>
        </p:txBody>
      </p:sp>
      <p:pic>
        <p:nvPicPr>
          <p:cNvPr id="143371"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595438"/>
            <a:ext cx="7747000" cy="4729162"/>
          </a:xfrm>
          <a:prstGeom prst="rect">
            <a:avLst/>
          </a:prstGeom>
          <a:noFill/>
          <a:ln>
            <a:noFill/>
          </a:ln>
          <a:effectLst/>
          <a:extLst>
            <a:ext uri="{909E8E84-426E-40DD-AFC4-6F175D3DCCD1}">
              <a14:hiddenFill xmlns:a14="http://schemas.microsoft.com/office/drawing/2010/main">
                <a:gradFill rotWithShape="0">
                  <a:gsLst>
                    <a:gs pos="0">
                      <a:schemeClr val="bg2"/>
                    </a:gs>
                    <a:gs pos="100000">
                      <a:schemeClr val="bg2">
                        <a:gamma/>
                        <a:shade val="0"/>
                        <a:invGamma/>
                      </a:schemeClr>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43371"/>
                                        </p:tgtEl>
                                        <p:attrNameLst>
                                          <p:attrName>style.visibility</p:attrName>
                                        </p:attrNameLst>
                                      </p:cBhvr>
                                      <p:to>
                                        <p:strVal val="visible"/>
                                      </p:to>
                                    </p:set>
                                    <p:animEffect transition="in" filter="wipe(up)">
                                      <p:cBhvr>
                                        <p:cTn id="7" dur="5000"/>
                                        <p:tgtEl>
                                          <p:spTgt spid="143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55ED7D7-E6BD-BE4F-906E-B981CD890B98}" type="slidenum">
              <a:rPr lang="en-US" altLang="x-none"/>
              <a:pPr/>
              <a:t>7</a:t>
            </a:fld>
            <a:endParaRPr lang="en-US" altLang="x-none"/>
          </a:p>
        </p:txBody>
      </p:sp>
      <p:sp>
        <p:nvSpPr>
          <p:cNvPr id="29702" name="Rectangle 1030"/>
          <p:cNvSpPr>
            <a:spLocks noGrp="1" noChangeArrowheads="1"/>
          </p:cNvSpPr>
          <p:nvPr>
            <p:ph type="title"/>
          </p:nvPr>
        </p:nvSpPr>
        <p:spPr/>
        <p:txBody>
          <a:bodyPr/>
          <a:lstStyle/>
          <a:p>
            <a:r>
              <a:rPr lang="en-US" altLang="x-none"/>
              <a:t>Butterfly</a:t>
            </a:r>
          </a:p>
        </p:txBody>
      </p:sp>
      <p:sp>
        <p:nvSpPr>
          <p:cNvPr id="29703" name="Rectangle 1031"/>
          <p:cNvSpPr>
            <a:spLocks noGrp="1" noChangeArrowheads="1"/>
          </p:cNvSpPr>
          <p:nvPr>
            <p:ph type="body" idx="1"/>
          </p:nvPr>
        </p:nvSpPr>
        <p:spPr>
          <a:xfrm>
            <a:off x="381000" y="1524000"/>
            <a:ext cx="8382000" cy="5334000"/>
          </a:xfrm>
        </p:spPr>
        <p:txBody>
          <a:bodyPr/>
          <a:lstStyle/>
          <a:p>
            <a:pPr>
              <a:lnSpc>
                <a:spcPct val="90000"/>
              </a:lnSpc>
            </a:pPr>
            <a:r>
              <a:rPr lang="en-US" altLang="x-none"/>
              <a:t>Start</a:t>
            </a:r>
          </a:p>
          <a:p>
            <a:pPr lvl="1">
              <a:lnSpc>
                <a:spcPct val="90000"/>
              </a:lnSpc>
            </a:pPr>
            <a:r>
              <a:rPr lang="en-US" altLang="x-none"/>
              <a:t>The forward start shall be used</a:t>
            </a:r>
          </a:p>
          <a:p>
            <a:pPr>
              <a:lnSpc>
                <a:spcPct val="90000"/>
              </a:lnSpc>
            </a:pPr>
            <a:r>
              <a:rPr lang="en-US" altLang="x-none"/>
              <a:t>Stroke</a:t>
            </a:r>
          </a:p>
          <a:p>
            <a:pPr lvl="1">
              <a:lnSpc>
                <a:spcPct val="90000"/>
              </a:lnSpc>
            </a:pPr>
            <a:r>
              <a:rPr lang="en-US" altLang="x-none"/>
              <a:t>After the start and each turn, the shoulder’s must be at or past vertical toward the breast</a:t>
            </a:r>
          </a:p>
          <a:p>
            <a:pPr lvl="1">
              <a:lnSpc>
                <a:spcPct val="90000"/>
              </a:lnSpc>
            </a:pPr>
            <a:r>
              <a:rPr lang="en-US" altLang="x-none"/>
              <a:t>Swimmer is permitted one or more leg kicks, but only one arm pull under water, which must bring the swimmer to the surface</a:t>
            </a:r>
          </a:p>
          <a:p>
            <a:pPr lvl="1">
              <a:lnSpc>
                <a:spcPct val="90000"/>
              </a:lnSpc>
            </a:pPr>
            <a:r>
              <a:rPr lang="en-US" altLang="x-none"/>
              <a:t>Swimmer cannot be submerged for a distance greater than 15 meters (16.4 yards) after the start and each turn at which time the head must have broken the surface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C7B1293-E3CB-9641-BB3D-3FD963D459AE}" type="slidenum">
              <a:rPr lang="en-US" altLang="x-none"/>
              <a:pPr/>
              <a:t>8</a:t>
            </a:fld>
            <a:endParaRPr lang="en-US" altLang="x-none"/>
          </a:p>
        </p:txBody>
      </p:sp>
      <p:sp>
        <p:nvSpPr>
          <p:cNvPr id="58375" name="Rectangle 1031"/>
          <p:cNvSpPr>
            <a:spLocks noGrp="1" noChangeArrowheads="1"/>
          </p:cNvSpPr>
          <p:nvPr>
            <p:ph type="title"/>
          </p:nvPr>
        </p:nvSpPr>
        <p:spPr/>
        <p:txBody>
          <a:bodyPr/>
          <a:lstStyle/>
          <a:p>
            <a:r>
              <a:rPr lang="en-US" altLang="x-none"/>
              <a:t>Butterfly </a:t>
            </a:r>
            <a:r>
              <a:rPr lang="en-US" altLang="x-none" sz="2400"/>
              <a:t>(Cont’d)</a:t>
            </a:r>
          </a:p>
        </p:txBody>
      </p:sp>
      <p:sp>
        <p:nvSpPr>
          <p:cNvPr id="58376" name="Rectangle 1032"/>
          <p:cNvSpPr>
            <a:spLocks noGrp="1" noChangeArrowheads="1"/>
          </p:cNvSpPr>
          <p:nvPr>
            <p:ph type="body" idx="1"/>
          </p:nvPr>
        </p:nvSpPr>
        <p:spPr/>
        <p:txBody>
          <a:bodyPr/>
          <a:lstStyle/>
          <a:p>
            <a:pPr lvl="1"/>
            <a:r>
              <a:rPr lang="en-US" altLang="x-none"/>
              <a:t>Swimmer must remain on the surface until the next turn or finish</a:t>
            </a:r>
          </a:p>
          <a:p>
            <a:pPr lvl="1"/>
            <a:r>
              <a:rPr lang="en-US" altLang="x-none"/>
              <a:t>From the beginning of the first arm pull, the body shall be kept on the breast</a:t>
            </a:r>
          </a:p>
          <a:p>
            <a:pPr lvl="1"/>
            <a:r>
              <a:rPr lang="en-US" altLang="x-none"/>
              <a:t>Both arms must be brought forward over the water and pulled back simultaneously</a:t>
            </a:r>
          </a:p>
          <a:p>
            <a:r>
              <a:rPr lang="en-US" altLang="x-none"/>
              <a:t>Kick</a:t>
            </a:r>
          </a:p>
          <a:p>
            <a:pPr lvl="1"/>
            <a:r>
              <a:rPr lang="en-US" altLang="x-none"/>
              <a:t>All up and down movements of the legs and feet must be simultaneous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A24DF4C-C5FF-D243-966D-23B3035903E3}" type="slidenum">
              <a:rPr lang="en-US" altLang="x-none"/>
              <a:pPr/>
              <a:t>9</a:t>
            </a:fld>
            <a:endParaRPr lang="en-US" altLang="x-none"/>
          </a:p>
        </p:txBody>
      </p:sp>
      <p:sp>
        <p:nvSpPr>
          <p:cNvPr id="95238" name="Rectangle 6"/>
          <p:cNvSpPr>
            <a:spLocks noGrp="1" noChangeArrowheads="1"/>
          </p:cNvSpPr>
          <p:nvPr>
            <p:ph type="title"/>
          </p:nvPr>
        </p:nvSpPr>
        <p:spPr/>
        <p:txBody>
          <a:bodyPr/>
          <a:lstStyle/>
          <a:p>
            <a:r>
              <a:rPr lang="en-US" altLang="x-none"/>
              <a:t>Butterfly </a:t>
            </a:r>
            <a:r>
              <a:rPr lang="en-US" altLang="x-none" sz="2400"/>
              <a:t>(Cont’d)</a:t>
            </a:r>
          </a:p>
        </p:txBody>
      </p:sp>
      <p:sp>
        <p:nvSpPr>
          <p:cNvPr id="95239" name="Rectangle 7"/>
          <p:cNvSpPr>
            <a:spLocks noGrp="1" noChangeArrowheads="1"/>
          </p:cNvSpPr>
          <p:nvPr>
            <p:ph type="body" idx="1"/>
          </p:nvPr>
        </p:nvSpPr>
        <p:spPr>
          <a:xfrm>
            <a:off x="381000" y="1524000"/>
            <a:ext cx="8382000" cy="5334000"/>
          </a:xfrm>
        </p:spPr>
        <p:txBody>
          <a:bodyPr/>
          <a:lstStyle/>
          <a:p>
            <a:pPr lvl="1">
              <a:lnSpc>
                <a:spcPct val="80000"/>
              </a:lnSpc>
            </a:pPr>
            <a:r>
              <a:rPr lang="en-US" altLang="x-none"/>
              <a:t>The position of the legs or the feet need not be on the same plane, but shall not alternate in relation to each other </a:t>
            </a:r>
          </a:p>
          <a:p>
            <a:pPr lvl="1">
              <a:lnSpc>
                <a:spcPct val="80000"/>
              </a:lnSpc>
            </a:pPr>
            <a:r>
              <a:rPr lang="en-US" altLang="x-none"/>
              <a:t>A scissors or breaststroke kicking movement is not permitted</a:t>
            </a:r>
          </a:p>
          <a:p>
            <a:pPr>
              <a:lnSpc>
                <a:spcPct val="80000"/>
              </a:lnSpc>
            </a:pPr>
            <a:r>
              <a:rPr lang="en-US" altLang="x-none"/>
              <a:t>Turns</a:t>
            </a:r>
          </a:p>
          <a:p>
            <a:pPr lvl="1">
              <a:lnSpc>
                <a:spcPct val="80000"/>
              </a:lnSpc>
            </a:pPr>
            <a:r>
              <a:rPr lang="en-US" altLang="x-none"/>
              <a:t>At each turn the body shall be on the breast</a:t>
            </a:r>
          </a:p>
          <a:p>
            <a:pPr lvl="1">
              <a:lnSpc>
                <a:spcPct val="80000"/>
              </a:lnSpc>
            </a:pPr>
            <a:r>
              <a:rPr lang="en-US" altLang="x-none"/>
              <a:t>The touch shall be made with both hands simultaneously at, above or below the water surface</a:t>
            </a:r>
          </a:p>
          <a:p>
            <a:pPr lvl="1">
              <a:lnSpc>
                <a:spcPct val="80000"/>
              </a:lnSpc>
            </a:pPr>
            <a:r>
              <a:rPr lang="en-US" altLang="x-none"/>
              <a:t>Once a touch has been made, the swimmer may turn in any manner</a:t>
            </a:r>
          </a:p>
          <a:p>
            <a:pPr lvl="1">
              <a:lnSpc>
                <a:spcPct val="80000"/>
              </a:lnSpc>
            </a:pPr>
            <a:r>
              <a:rPr lang="en-US" altLang="x-none"/>
              <a:t>The shoulders must be at or past vertical toward the breast when the swimmer leaves the wall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bg2"/>
            </a:gs>
            <a:gs pos="100000">
              <a:schemeClr val="bg2">
                <a:gamma/>
                <a:shade val="0"/>
                <a:invGamma/>
              </a:schemeClr>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x-none"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0">
          <a:gsLst>
            <a:gs pos="0">
              <a:schemeClr val="bg2"/>
            </a:gs>
            <a:gs pos="100000">
              <a:schemeClr val="bg2">
                <a:gamma/>
                <a:shade val="0"/>
                <a:invGamma/>
              </a:schemeClr>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x-none" sz="2400" b="0" i="0" u="none" strike="noStrike" cap="none" normalizeH="0" baseline="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7126</TotalTime>
  <Words>2000</Words>
  <Application>Microsoft Macintosh PowerPoint</Application>
  <PresentationFormat>On-screen Show (4:3)</PresentationFormat>
  <Paragraphs>210</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Arial Black</vt:lpstr>
      <vt:lpstr>Default Design</vt:lpstr>
      <vt:lpstr>Stroke and Turn Officials Certification Clinic</vt:lpstr>
      <vt:lpstr>Fair and Equitable</vt:lpstr>
      <vt:lpstr>Fair and Equitable (Cont’d)</vt:lpstr>
      <vt:lpstr>Mental Traps</vt:lpstr>
      <vt:lpstr>Rules of Thumb</vt:lpstr>
      <vt:lpstr>The Golden Rule…</vt:lpstr>
      <vt:lpstr>Butterfly</vt:lpstr>
      <vt:lpstr>Butterfly (Cont’d)</vt:lpstr>
      <vt:lpstr>Butterfly (Cont’d)</vt:lpstr>
      <vt:lpstr>Butterfly (Cont’d)</vt:lpstr>
      <vt:lpstr>Backstroke</vt:lpstr>
      <vt:lpstr>Backstroke (Cont’d)</vt:lpstr>
      <vt:lpstr>Backstroke (Cont’d)</vt:lpstr>
      <vt:lpstr>Breaststroke</vt:lpstr>
      <vt:lpstr>Breaststroke (Cont’d)</vt:lpstr>
      <vt:lpstr>Breaststroke (Cont’d)</vt:lpstr>
      <vt:lpstr>Breaststroke (Cont’d)</vt:lpstr>
      <vt:lpstr>Breaststroke (Cont’d)</vt:lpstr>
      <vt:lpstr>Freestyle</vt:lpstr>
      <vt:lpstr>Freestyle (Cont’d)</vt:lpstr>
      <vt:lpstr>Freestyle (Cont’d)</vt:lpstr>
      <vt:lpstr>Individual Medley</vt:lpstr>
      <vt:lpstr>Individual Medley (Cont’d)</vt:lpstr>
      <vt:lpstr>Individual Medley (Cont’d)</vt:lpstr>
      <vt:lpstr>Medley Relay Infractions</vt:lpstr>
      <vt:lpstr>Freestyle Relay Infractions</vt:lpstr>
      <vt:lpstr>All Strokes</vt:lpstr>
      <vt:lpstr>Additional Rules</vt:lpstr>
      <vt:lpstr>Jurisdiction of Officials</vt:lpstr>
      <vt:lpstr>Jurisdiction of Officials (Cont’d)</vt:lpstr>
      <vt:lpstr>Disqualifications</vt:lpstr>
      <vt:lpstr>Disqualifications (Cont’d)</vt:lpstr>
      <vt:lpstr>Disqualification Reports</vt:lpstr>
      <vt:lpstr>PowerPoint Presentation</vt:lpstr>
      <vt:lpstr>Disqualification Reports (Cont’d)</vt:lpstr>
      <vt:lpstr>Remember!</vt:lpstr>
      <vt:lpstr>PowerPoint Presentation</vt:lpstr>
    </vt:vector>
  </TitlesOfParts>
  <Company>New England Swimming</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Stroke and Turn Official Training</dc:title>
  <dc:creator>Bill D'Innocenzo</dc:creator>
  <dc:description/>
  <cp:lastModifiedBy>Gina O'Neill</cp:lastModifiedBy>
  <cp:revision>69</cp:revision>
  <cp:lastPrinted>2017-05-20T03:19:37Z</cp:lastPrinted>
  <dcterms:created xsi:type="dcterms:W3CDTF">2001-09-10T03:56:01Z</dcterms:created>
  <dcterms:modified xsi:type="dcterms:W3CDTF">2017-05-20T21:04:35Z</dcterms:modified>
</cp:coreProperties>
</file>